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73" r:id="rId4"/>
    <p:sldId id="257" r:id="rId5"/>
    <p:sldId id="259" r:id="rId6"/>
    <p:sldId id="269" r:id="rId7"/>
    <p:sldId id="276" r:id="rId8"/>
    <p:sldId id="277" r:id="rId9"/>
    <p:sldId id="278" r:id="rId10"/>
    <p:sldId id="262" r:id="rId11"/>
    <p:sldId id="266" r:id="rId12"/>
    <p:sldId id="274" r:id="rId13"/>
    <p:sldId id="265" r:id="rId14"/>
    <p:sldId id="267" r:id="rId15"/>
    <p:sldId id="268" r:id="rId16"/>
    <p:sldId id="283" r:id="rId17"/>
    <p:sldId id="296" r:id="rId18"/>
    <p:sldId id="297" r:id="rId19"/>
    <p:sldId id="295" r:id="rId20"/>
    <p:sldId id="290" r:id="rId21"/>
    <p:sldId id="270" r:id="rId22"/>
    <p:sldId id="281" r:id="rId23"/>
    <p:sldId id="280" r:id="rId24"/>
    <p:sldId id="293" r:id="rId25"/>
    <p:sldId id="284" r:id="rId26"/>
    <p:sldId id="286" r:id="rId27"/>
    <p:sldId id="294" r:id="rId28"/>
    <p:sldId id="285" r:id="rId29"/>
    <p:sldId id="287" r:id="rId30"/>
    <p:sldId id="288" r:id="rId31"/>
    <p:sldId id="289" r:id="rId32"/>
    <p:sldId id="291" r:id="rId33"/>
    <p:sldId id="292" r:id="rId34"/>
    <p:sldId id="272" r:id="rId35"/>
    <p:sldId id="271" r:id="rId36"/>
    <p:sldId id="27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0" autoAdjust="0"/>
    <p:restoredTop sz="94674" autoAdjust="0"/>
  </p:normalViewPr>
  <p:slideViewPr>
    <p:cSldViewPr snapToGrid="0">
      <p:cViewPr varScale="1">
        <p:scale>
          <a:sx n="78" d="100"/>
          <a:sy n="78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7A9-446C-8CE3-56D28810146B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7A9-446C-8CE3-56D28810146B}"/>
              </c:ext>
            </c:extLst>
          </c:dPt>
          <c:dPt>
            <c:idx val="2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A9-446C-8CE3-56D28810146B}"/>
              </c:ext>
            </c:extLst>
          </c:dPt>
          <c:dPt>
            <c:idx val="3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A9-446C-8CE3-56D28810146B}"/>
              </c:ext>
            </c:extLst>
          </c:dPt>
          <c:dLbls>
            <c:dLbl>
              <c:idx val="0"/>
              <c:layout>
                <c:manualLayout>
                  <c:x val="0.10492311628554282"/>
                  <c:y val="-0.198727809256164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9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1EAB258-113B-4B1F-8CD5-070185A18757}" type="VALUE">
                      <a:rPr lang="en-US" sz="2000" b="0"/>
                      <a:pPr>
                        <a:defRPr sz="2900" b="1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7A9-446C-8CE3-56D28810146B}"/>
                </c:ext>
              </c:extLst>
            </c:dLbl>
            <c:dLbl>
              <c:idx val="1"/>
              <c:layout>
                <c:manualLayout>
                  <c:x val="0.2184996854606148"/>
                  <c:y val="7.0435172900918941E-2"/>
                </c:manualLayout>
              </c:layout>
              <c:tx>
                <c:rich>
                  <a:bodyPr/>
                  <a:lstStyle/>
                  <a:p>
                    <a:fld id="{74696E89-07E5-49C3-AA3E-EA9204F02833}" type="VALUE">
                      <a:rPr lang="en-US" sz="20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7A9-446C-8CE3-56D28810146B}"/>
                </c:ext>
              </c:extLst>
            </c:dLbl>
            <c:dLbl>
              <c:idx val="2"/>
              <c:layout>
                <c:manualLayout>
                  <c:x val="-7.6799394394572576E-2"/>
                  <c:y val="9.5590591794104285E-2"/>
                </c:manualLayout>
              </c:layout>
              <c:tx>
                <c:rich>
                  <a:bodyPr/>
                  <a:lstStyle/>
                  <a:p>
                    <a:fld id="{DF9E97BF-26FD-40BD-96D5-31823BE78661}" type="VALUE">
                      <a:rPr lang="en-US" sz="20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7A9-446C-8CE3-56D28810146B}"/>
                </c:ext>
              </c:extLst>
            </c:dLbl>
            <c:dLbl>
              <c:idx val="3"/>
              <c:layout>
                <c:manualLayout>
                  <c:x val="-6.9227623116234441E-2"/>
                  <c:y val="-5.785746345432629E-2"/>
                </c:manualLayout>
              </c:layout>
              <c:tx>
                <c:rich>
                  <a:bodyPr/>
                  <a:lstStyle/>
                  <a:p>
                    <a:fld id="{E8601BE0-7F45-47C1-9435-40BDBE2F3BEA}" type="VALUE">
                      <a:rPr lang="en-US" sz="2000">
                        <a:solidFill>
                          <a:schemeClr val="tx1"/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7A9-446C-8CE3-56D288101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Chi phí vận hành</c:v>
                </c:pt>
                <c:pt idx="1">
                  <c:v>Trồng cây</c:v>
                </c:pt>
                <c:pt idx="2">
                  <c:v>Marketing</c:v>
                </c:pt>
                <c:pt idx="3">
                  <c:v>Reinvestment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 formatCode="0.00%">
                  <c:v>0.309</c:v>
                </c:pt>
                <c:pt idx="1">
                  <c:v>0.42</c:v>
                </c:pt>
                <c:pt idx="2" formatCode="0.00%">
                  <c:v>0.16900000000000001</c:v>
                </c:pt>
                <c:pt idx="3" formatCode="0.00%">
                  <c:v>0.10199999999999999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A9-446C-8CE3-56D28810146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0.12283</cdr:x>
      <cdr:y>0.18823</cdr:y>
    </cdr:from>
    <cdr:to>
      <cdr:x>0.2361</cdr:x>
      <cdr:y>0.2731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ED475AB-4E36-4097-BE88-B717B9AF1FDB}"/>
            </a:ext>
          </a:extLst>
        </cdr:cNvPr>
        <cdr:cNvSpPr txBox="1"/>
      </cdr:nvSpPr>
      <cdr:spPr>
        <a:xfrm xmlns:a="http://schemas.openxmlformats.org/drawingml/2006/main">
          <a:off x="1442117" y="950276"/>
          <a:ext cx="1329913" cy="4285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/>
            <a:t>Tái đầu tư</a:t>
          </a:r>
        </a:p>
      </cdr:txBody>
    </cdr:sp>
  </cdr:relSizeAnchor>
  <cdr:relSizeAnchor xmlns:cdr="http://schemas.openxmlformats.org/drawingml/2006/chartDrawing">
    <cdr:from>
      <cdr:x>0.72215</cdr:x>
      <cdr:y>0.91512</cdr:y>
    </cdr:from>
    <cdr:to>
      <cdr:x>0.86445</cdr:x>
      <cdr:y>1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41E8B79-51C7-4041-A3BA-198372585E6C}"/>
            </a:ext>
          </a:extLst>
        </cdr:cNvPr>
        <cdr:cNvSpPr txBox="1"/>
      </cdr:nvSpPr>
      <cdr:spPr>
        <a:xfrm xmlns:a="http://schemas.openxmlformats.org/drawingml/2006/main">
          <a:off x="8478795" y="4620099"/>
          <a:ext cx="1670664" cy="4285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800"/>
            <a:t>Trồng cây xanh</a:t>
          </a:r>
        </a:p>
      </cdr:txBody>
    </cdr:sp>
  </cdr:relSizeAnchor>
  <cdr:relSizeAnchor xmlns:cdr="http://schemas.openxmlformats.org/drawingml/2006/chartDrawing">
    <cdr:from>
      <cdr:x>0.60828</cdr:x>
      <cdr:y>0.79774</cdr:y>
    </cdr:from>
    <cdr:to>
      <cdr:x>0.72215</cdr:x>
      <cdr:y>0.95756</cdr:y>
    </cdr:to>
    <cdr:cxnSp macro="">
      <cdr:nvCxnSpPr>
        <cdr:cNvPr id="5" name="Connector: Elbow 4">
          <a:extLst xmlns:a="http://schemas.openxmlformats.org/drawingml/2006/main">
            <a:ext uri="{FF2B5EF4-FFF2-40B4-BE49-F238E27FC236}">
              <a16:creationId xmlns:a16="http://schemas.microsoft.com/office/drawing/2014/main" id="{2560E35C-EECC-4913-B26B-385A01B657C1}"/>
            </a:ext>
          </a:extLst>
        </cdr:cNvPr>
        <cdr:cNvCxnSpPr/>
      </cdr:nvCxnSpPr>
      <cdr:spPr>
        <a:xfrm xmlns:a="http://schemas.openxmlformats.org/drawingml/2006/main">
          <a:off x="7141782" y="4027461"/>
          <a:ext cx="1337013" cy="806896"/>
        </a:xfrm>
        <a:prstGeom xmlns:a="http://schemas.openxmlformats.org/drawingml/2006/main" prst="bentConnector3">
          <a:avLst>
            <a:gd name="adj1" fmla="val 50000"/>
          </a:avLst>
        </a:prstGeom>
        <a:ln xmlns:a="http://schemas.openxmlformats.org/drawingml/2006/main">
          <a:solidFill>
            <a:schemeClr val="accent6">
              <a:lumMod val="75000"/>
            </a:schemeClr>
          </a:solidFill>
          <a:tailEnd type="triangle"/>
        </a:ln>
      </cdr:spPr>
      <cdr:style>
        <a:lnRef xmlns:a="http://schemas.openxmlformats.org/drawingml/2006/main" idx="3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2">
          <a:schemeClr val="accent2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0.08314</cdr:x>
      <cdr:y>0</cdr:y>
    </cdr:from>
    <cdr:to>
      <cdr:x>0.97878</cdr:x>
      <cdr:y>0.26256</cdr:y>
    </cdr:to>
    <cdr:sp macro="" textlink="">
      <cdr:nvSpPr>
        <cdr:cNvPr id="24" name="Title 1">
          <a:extLst xmlns:a="http://schemas.openxmlformats.org/drawingml/2006/main">
            <a:ext uri="{FF2B5EF4-FFF2-40B4-BE49-F238E27FC236}">
              <a16:creationId xmlns:a16="http://schemas.microsoft.com/office/drawing/2014/main" id="{F7F76BE5-60F6-4520-B1D0-318078464F06}"/>
            </a:ext>
          </a:extLst>
        </cdr:cNvPr>
        <cdr:cNvSpPr>
          <a:spLocks xmlns:a="http://schemas.openxmlformats.org/drawingml/2006/main" noGrp="1"/>
        </cdr:cNvSpPr>
      </cdr:nvSpPr>
      <cdr:spPr>
        <a:xfrm xmlns:a="http://schemas.openxmlformats.org/drawingml/2006/main">
          <a:off x="976184" y="-1137561"/>
          <a:ext cx="10515600" cy="13255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="horz" lIns="91440" tIns="45720" rIns="91440" bIns="45720" rtlCol="0" anchor="ctr">
          <a:normAutofit/>
        </a:bodyPr>
        <a:lstStyle xmlns:a="http://schemas.openxmlformats.org/drawingml/2006/main">
          <a:lvl1pPr algn="l" defTabSz="914400" rtl="0" eaLnBrk="1" latinLnBrk="0" hangingPunct="1">
            <a:lnSpc>
              <a:spcPct val="90000"/>
            </a:lnSpc>
            <a:spcBef>
              <a:spcPct val="0"/>
            </a:spcBef>
            <a:buNone/>
            <a:defRPr sz="4400" kern="1200">
              <a:solidFill>
                <a:schemeClr val="tx1"/>
              </a:solidFill>
              <a:latin typeface="+mj-lt"/>
              <a:ea typeface="+mj-ea"/>
              <a:cs typeface="+mj-cs"/>
            </a:defRPr>
          </a:lvl1pPr>
        </a:lstStyle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75B9-9EA1-4DF3-BFCD-18A9BD5C5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0C2FF-DE10-4991-A9DF-A775412E9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2166-2D05-4538-A0BF-4CC05B83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D826-F68D-4267-98C1-6EC8C0F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756B7-FEFB-4C71-8E06-8ABB65A9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91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6FBB-2650-4F5A-A413-F4829209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B6799-C908-4DF7-A80E-9CF1BF041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71FF7-B6E2-474F-A2C4-61BC7022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74757-A0A2-4A1E-A5BC-0A44C1F7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06C9-76BE-464C-956F-8CAEA2E0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013CC-91A6-4160-B535-734F5FC08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E3606-1234-46F5-81B5-F7533F974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50522-D882-4A8D-90EE-ACE627B1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666A7-437D-4062-A429-EE18C748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79CA-07F9-4E97-AB88-B2EC32B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A811-B08C-40DE-BB50-939A9D54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44D96-8E55-4C51-9925-5AB353549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5D96D-5A7D-4EE5-BBB3-C98854F9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D9D7F-46C6-4BA6-B57B-6E07B785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CF015-FE68-4129-8211-D0AF5A14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8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5466-A8E4-4090-B878-3E94EEA4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B9A8-5AF2-40F1-AA0D-332F1DBC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2EB62-A974-46BB-9916-E95376BE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45B7-A481-45B6-BA3E-72CA10D65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8CC3-E968-4A31-9F71-61F380F6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72400-4B28-41D7-A983-0C96FF76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5CE3F-64BE-4909-8A33-6BD98545F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45781-F42A-4D18-BE10-B28A575E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BECA5-1365-4F1E-B2DA-A26180A3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31F70-2191-41AD-B31E-09C46C0D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44645-B2AE-4C36-838C-82BD6FE4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5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6443-CAF1-41DE-AC37-4A7891E76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32C47-C9A5-412B-9257-5B98AE6E6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C7AE0-7EBB-4CFF-B6FA-517F7C095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9606B-A28E-4662-B66A-99668A2359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08D05-D7ED-4887-8E45-204218E11A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C0CAC-C6F0-48B3-8B95-57C21FC1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198A2-7693-49DC-AC60-E4EE0D58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9E2C9-441B-4F9C-8DE9-310858E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5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2BE2-0B5C-4FEE-B588-21B3DF98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D7658-E5C2-4894-B235-DC5DE0A8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F2953-D535-460B-8467-6DC5C36A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4B9F-083B-4768-AA08-1A30856B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2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CF12E-B22E-4C67-9820-4A5BD4D5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F5BD6-FF81-4AA6-9112-3D0E53EB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EF14A-7C50-4C4B-A3A0-D25BD06A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08EB-E6E7-4F9B-88BB-3E99BA2C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16DE-46F2-40DE-9C1F-6B28493FC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60CDE-7CB2-4C92-9EA1-108DA464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9ADD8-61AD-4961-A8B6-030B01E0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306EB-7AB9-48BD-A206-49A924E7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3274B-2913-4AD9-A5A3-EED87251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9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481D-8C8A-42F9-8B07-9141513AB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23433-1474-4D9F-8F16-93A1189CE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AAEE4-35DD-4F1E-9172-1D48E36E0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CBC6D-D4BD-4E48-B643-8A944158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B8967-1D95-4367-8B2B-9FCE08CEC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A5852-2636-4D7F-AC5A-BA0E09A0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8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05F4-F401-4EC9-A229-B8889B3B8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ECFD5-1FA9-45F4-8C8D-C84B24BBD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209-1598-4958-9D45-E2B29C3A6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1B034-A5B0-4BFD-A1C1-8331956A4E03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82E3F-87CB-4EE5-BB72-78A5EE3800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69EB6-8D6F-41A5-8288-11655B4C4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EBFF7-C35E-4992-84D3-BF68A9C3C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guyen.thevinh.549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F44ED6-5D3E-4CE7-BD4D-D220752A3FCD}"/>
              </a:ext>
            </a:extLst>
          </p:cNvPr>
          <p:cNvSpPr/>
          <p:nvPr/>
        </p:nvSpPr>
        <p:spPr>
          <a:xfrm>
            <a:off x="1554892" y="1668162"/>
            <a:ext cx="9082216" cy="2965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Tác giả: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Thế Vinh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Tên dự án: 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thiết kế game tăng tỷ lệ cây trồng cho môi tr</a:t>
            </a:r>
            <a:r>
              <a:rPr lang="vi-VN" sz="400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</a:p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(Envgame) </a:t>
            </a:r>
          </a:p>
        </p:txBody>
      </p:sp>
    </p:spTree>
    <p:extLst>
      <p:ext uri="{BB962C8B-B14F-4D97-AF65-F5344CB8AC3E}">
        <p14:creationId xmlns:p14="http://schemas.microsoft.com/office/powerpoint/2010/main" val="256530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6BE5-60F6-4520-B1D0-3180784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CÁC NGUỒN DOANH THU CHÍNH</a:t>
            </a:r>
          </a:p>
        </p:txBody>
      </p:sp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D49505A-3339-40F0-A23C-07108E7D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F3A0913-D137-4044-A7D0-0318D8769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9" y="1339335"/>
            <a:ext cx="5789441" cy="324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30024-D0C1-42BC-84EF-BBF76F0E8C31}"/>
              </a:ext>
            </a:extLst>
          </p:cNvPr>
          <p:cNvSpPr/>
          <p:nvPr/>
        </p:nvSpPr>
        <p:spPr>
          <a:xfrm>
            <a:off x="6809265" y="7593102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thời gian ch</a:t>
            </a:r>
            <a:r>
              <a:rPr lang="vi-VN"/>
              <a:t>ơ</a:t>
            </a:r>
            <a:r>
              <a:rPr lang="en-US"/>
              <a:t>i game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3B7E9-52BE-4306-BD18-0CF587DB9534}"/>
              </a:ext>
            </a:extLst>
          </p:cNvPr>
          <p:cNvSpPr/>
          <p:nvPr/>
        </p:nvSpPr>
        <p:spPr>
          <a:xfrm>
            <a:off x="3050751" y="7593103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item trong game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7CEABB-3C56-4925-9871-575BD5DCEDAA}"/>
              </a:ext>
            </a:extLst>
          </p:cNvPr>
          <p:cNvSpPr/>
          <p:nvPr/>
        </p:nvSpPr>
        <p:spPr>
          <a:xfrm>
            <a:off x="6809265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Bán dữ liệu người chơi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4E1BEF-2182-463C-AC7B-43BAFE7DD8A9}"/>
              </a:ext>
            </a:extLst>
          </p:cNvPr>
          <p:cNvSpPr/>
          <p:nvPr/>
        </p:nvSpPr>
        <p:spPr>
          <a:xfrm>
            <a:off x="3050751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Nâng cấp để loại bỏ quảng cáo</a:t>
            </a:r>
          </a:p>
          <a:p>
            <a:pPr algn="ctr"/>
            <a:r>
              <a:rPr lang="en-US"/>
              <a:t>(Premium)</a:t>
            </a:r>
          </a:p>
        </p:txBody>
      </p:sp>
      <p:pic>
        <p:nvPicPr>
          <p:cNvPr id="11" name="Picture 2" descr="Daylight Saving Time 2021: When Does the Time Change? | The Old Farmer&amp;#39;s  Almanac">
            <a:extLst>
              <a:ext uri="{FF2B5EF4-FFF2-40B4-BE49-F238E27FC236}">
                <a16:creationId xmlns:a16="http://schemas.microsoft.com/office/drawing/2014/main" id="{83CF5D38-9F20-4F33-8FB7-DF69D5C95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59" y="2577804"/>
            <a:ext cx="5257800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A93782-3738-4F50-B613-9410459BDDA9}"/>
              </a:ext>
            </a:extLst>
          </p:cNvPr>
          <p:cNvSpPr/>
          <p:nvPr/>
        </p:nvSpPr>
        <p:spPr>
          <a:xfrm>
            <a:off x="952500" y="4563082"/>
            <a:ext cx="4497558" cy="804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Quảng cáo bằng Google Ads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103BB4-967A-47D6-8414-B3653BF095EE}"/>
              </a:ext>
            </a:extLst>
          </p:cNvPr>
          <p:cNvSpPr/>
          <p:nvPr/>
        </p:nvSpPr>
        <p:spPr>
          <a:xfrm>
            <a:off x="6490006" y="1549622"/>
            <a:ext cx="5170353" cy="804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Mua thời gian ch</a:t>
            </a:r>
            <a:r>
              <a:rPr lang="vi-VN" sz="2800"/>
              <a:t>ơ</a:t>
            </a:r>
            <a:r>
              <a:rPr lang="en-US" sz="2800"/>
              <a:t>i trong game</a:t>
            </a:r>
          </a:p>
        </p:txBody>
      </p:sp>
    </p:spTree>
    <p:extLst>
      <p:ext uri="{BB962C8B-B14F-4D97-AF65-F5344CB8AC3E}">
        <p14:creationId xmlns:p14="http://schemas.microsoft.com/office/powerpoint/2010/main" val="118572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AA51AE2E-18C4-4D5A-BDA9-C2349369A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ại sao dữ liệu của bạn lại đáng giá? - Quantrimang.com">
            <a:extLst>
              <a:ext uri="{FF2B5EF4-FFF2-40B4-BE49-F238E27FC236}">
                <a16:creationId xmlns:a16="http://schemas.microsoft.com/office/drawing/2014/main" id="{07DF72F2-768C-4CEC-8389-92FBC3111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984" y="1673003"/>
            <a:ext cx="5659003" cy="330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Game Items Pack #1 | OpenGameArt.org">
            <a:extLst>
              <a:ext uri="{FF2B5EF4-FFF2-40B4-BE49-F238E27FC236}">
                <a16:creationId xmlns:a16="http://schemas.microsoft.com/office/drawing/2014/main" id="{46382BB3-C5FB-41AD-8E90-79E6E306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2" y="2412232"/>
            <a:ext cx="5168338" cy="406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1C28F6-97A5-489F-B1AD-CD9F7AEEFA53}"/>
              </a:ext>
            </a:extLst>
          </p:cNvPr>
          <p:cNvSpPr/>
          <p:nvPr/>
        </p:nvSpPr>
        <p:spPr>
          <a:xfrm>
            <a:off x="6093984" y="5184997"/>
            <a:ext cx="5659003" cy="804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Bán dữ liệu ng</a:t>
            </a:r>
            <a:r>
              <a:rPr lang="vi-VN" sz="2800"/>
              <a:t>ư</a:t>
            </a:r>
            <a:r>
              <a:rPr lang="en-US" sz="2800"/>
              <a:t>ời ch</a:t>
            </a:r>
            <a:r>
              <a:rPr lang="vi-VN" sz="2800"/>
              <a:t>ơ</a:t>
            </a:r>
            <a:r>
              <a:rPr lang="en-US" sz="2800"/>
              <a:t>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F93D3F-07D4-40BE-8663-8E541F3196C2}"/>
              </a:ext>
            </a:extLst>
          </p:cNvPr>
          <p:cNvSpPr/>
          <p:nvPr/>
        </p:nvSpPr>
        <p:spPr>
          <a:xfrm>
            <a:off x="436997" y="1366192"/>
            <a:ext cx="5170353" cy="80412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Mua bán item trong game</a:t>
            </a:r>
          </a:p>
        </p:txBody>
      </p:sp>
    </p:spTree>
    <p:extLst>
      <p:ext uri="{BB962C8B-B14F-4D97-AF65-F5344CB8AC3E}">
        <p14:creationId xmlns:p14="http://schemas.microsoft.com/office/powerpoint/2010/main" val="2803640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DC96141-07C5-4F26-A5B5-2B3B15005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emium Plan – [:W3F:]">
            <a:extLst>
              <a:ext uri="{FF2B5EF4-FFF2-40B4-BE49-F238E27FC236}">
                <a16:creationId xmlns:a16="http://schemas.microsoft.com/office/drawing/2014/main" id="{7CED4017-542F-468D-94F3-C308210F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2" y="1165204"/>
            <a:ext cx="5014826" cy="371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onate nghĩa là gì? Đọc hiểu ngay trong 5 phút">
            <a:extLst>
              <a:ext uri="{FF2B5EF4-FFF2-40B4-BE49-F238E27FC236}">
                <a16:creationId xmlns:a16="http://schemas.microsoft.com/office/drawing/2014/main" id="{02C826C3-D577-493C-BD3D-3B31E3AA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21" y="1905000"/>
            <a:ext cx="4092464" cy="460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AE99C-1B17-4056-9633-05462C40468E}"/>
              </a:ext>
            </a:extLst>
          </p:cNvPr>
          <p:cNvSpPr/>
          <p:nvPr/>
        </p:nvSpPr>
        <p:spPr>
          <a:xfrm>
            <a:off x="696612" y="4879890"/>
            <a:ext cx="5014826" cy="115143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Nâng cấp để loại bỏ quảng cáo</a:t>
            </a:r>
          </a:p>
          <a:p>
            <a:pPr algn="ctr"/>
            <a:r>
              <a:rPr lang="en-US" sz="2800"/>
              <a:t>(Premium)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2CB50-302D-431E-863D-61A1C7C38AD5}"/>
              </a:ext>
            </a:extLst>
          </p:cNvPr>
          <p:cNvSpPr/>
          <p:nvPr/>
        </p:nvSpPr>
        <p:spPr>
          <a:xfrm>
            <a:off x="5817920" y="660725"/>
            <a:ext cx="5830866" cy="100895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Tiền ủng hộ của những ng</a:t>
            </a:r>
            <a:r>
              <a:rPr lang="vi-VN" sz="2800"/>
              <a:t>ư</a:t>
            </a:r>
            <a:r>
              <a:rPr lang="en-US" sz="2800"/>
              <a:t>ời từ thiện</a:t>
            </a:r>
          </a:p>
        </p:txBody>
      </p:sp>
    </p:spTree>
    <p:extLst>
      <p:ext uri="{BB962C8B-B14F-4D97-AF65-F5344CB8AC3E}">
        <p14:creationId xmlns:p14="http://schemas.microsoft.com/office/powerpoint/2010/main" val="371083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D49505A-3339-40F0-A23C-07108E7D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9AD62F3-CBFB-41AB-A439-01F5F9D40F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157987"/>
              </p:ext>
            </p:extLst>
          </p:nvPr>
        </p:nvGraphicFramePr>
        <p:xfrm>
          <a:off x="225511" y="1238448"/>
          <a:ext cx="11740978" cy="5048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036C967-6E15-4315-A878-2B9E51E1CD5E}"/>
              </a:ext>
            </a:extLst>
          </p:cNvPr>
          <p:cNvSpPr txBox="1"/>
          <p:nvPr/>
        </p:nvSpPr>
        <p:spPr>
          <a:xfrm>
            <a:off x="9383731" y="1742257"/>
            <a:ext cx="1841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Chi phí vận hành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E19E58-7CD1-481B-AF45-17C0FF82802B}"/>
              </a:ext>
            </a:extLst>
          </p:cNvPr>
          <p:cNvSpPr txBox="1"/>
          <p:nvPr/>
        </p:nvSpPr>
        <p:spPr>
          <a:xfrm>
            <a:off x="1568277" y="5036186"/>
            <a:ext cx="119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Marketing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46A2CC9-A701-4E2B-AED3-D72BBCA9668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80295" y="1926923"/>
            <a:ext cx="1603436" cy="917164"/>
          </a:xfrm>
          <a:prstGeom prst="bentConnector3">
            <a:avLst>
              <a:gd name="adj1" fmla="val 34612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C25AA9E-7A53-4BC6-994C-88D693B93D43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 flipV="1">
            <a:off x="2760706" y="3720530"/>
            <a:ext cx="1536161" cy="1500322"/>
          </a:xfrm>
          <a:prstGeom prst="bentConnector3">
            <a:avLst>
              <a:gd name="adj1" fmla="val 78345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F7B97C4-561C-4485-864C-E02854CC8D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29580" y="1926923"/>
            <a:ext cx="2314837" cy="470939"/>
          </a:xfrm>
          <a:prstGeom prst="bentConnector3">
            <a:avLst>
              <a:gd name="adj1" fmla="val 46527"/>
            </a:avLst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id="{DEA50F45-EBA6-4201-9295-64E37FE6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02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CƠ CẤU DOANH THU</a:t>
            </a:r>
          </a:p>
        </p:txBody>
      </p:sp>
    </p:spTree>
    <p:extLst>
      <p:ext uri="{BB962C8B-B14F-4D97-AF65-F5344CB8AC3E}">
        <p14:creationId xmlns:p14="http://schemas.microsoft.com/office/powerpoint/2010/main" val="3539532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6BE5-60F6-4520-B1D0-3180784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CÔNG NGHỆ LÀM WEB</a:t>
            </a:r>
          </a:p>
        </p:txBody>
      </p:sp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D49505A-3339-40F0-A23C-07108E7D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30024-D0C1-42BC-84EF-BBF76F0E8C31}"/>
              </a:ext>
            </a:extLst>
          </p:cNvPr>
          <p:cNvSpPr/>
          <p:nvPr/>
        </p:nvSpPr>
        <p:spPr>
          <a:xfrm>
            <a:off x="6809265" y="7593102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thời gian ch</a:t>
            </a:r>
            <a:r>
              <a:rPr lang="vi-VN"/>
              <a:t>ơ</a:t>
            </a:r>
            <a:r>
              <a:rPr lang="en-US"/>
              <a:t>i game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3B7E9-52BE-4306-BD18-0CF587DB9534}"/>
              </a:ext>
            </a:extLst>
          </p:cNvPr>
          <p:cNvSpPr/>
          <p:nvPr/>
        </p:nvSpPr>
        <p:spPr>
          <a:xfrm>
            <a:off x="3050751" y="7593103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item trong game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7CEABB-3C56-4925-9871-575BD5DCEDAA}"/>
              </a:ext>
            </a:extLst>
          </p:cNvPr>
          <p:cNvSpPr/>
          <p:nvPr/>
        </p:nvSpPr>
        <p:spPr>
          <a:xfrm>
            <a:off x="6809265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Bán dữ liệu người chơi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4E1BEF-2182-463C-AC7B-43BAFE7DD8A9}"/>
              </a:ext>
            </a:extLst>
          </p:cNvPr>
          <p:cNvSpPr/>
          <p:nvPr/>
        </p:nvSpPr>
        <p:spPr>
          <a:xfrm>
            <a:off x="3050751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Nâng cấp để loại bỏ quảng cáo</a:t>
            </a:r>
          </a:p>
          <a:p>
            <a:pPr algn="ctr"/>
            <a:r>
              <a:rPr lang="en-US"/>
              <a:t>(Premium)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1A757A43-2A18-4277-8120-3E40441C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08" y="1147727"/>
            <a:ext cx="7310753" cy="143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5C9A24-E425-4560-BD3E-F0D0F8085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85" y="2580367"/>
            <a:ext cx="5764427" cy="19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16A4F5C-9F91-426E-B1A1-D29968A06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89" y="3126482"/>
            <a:ext cx="4440923" cy="333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nsorFlow.js | Machine Learning for Javascript Developers">
            <a:extLst>
              <a:ext uri="{FF2B5EF4-FFF2-40B4-BE49-F238E27FC236}">
                <a16:creationId xmlns:a16="http://schemas.microsoft.com/office/drawing/2014/main" id="{C4DC5697-D833-4612-8669-07BDC2C4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17" y="4416822"/>
            <a:ext cx="4534610" cy="22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1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4A43B311-55EB-42C1-AC19-734354081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" y="2573194"/>
            <a:ext cx="4273044" cy="24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A2B22B-A522-424F-A3BA-2189349B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CÔNG NGHỆ LÀM GAME</a:t>
            </a:r>
          </a:p>
        </p:txBody>
      </p:sp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E22635A-45D7-4DEE-9CDE-FCA3F0A6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990" y="3774989"/>
            <a:ext cx="3805965" cy="239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241B186-C60F-452A-BD0F-4CE86D78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73" y="1136563"/>
            <a:ext cx="3810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7F2F763-AD32-46A4-A970-D6439A84C47D}"/>
              </a:ext>
            </a:extLst>
          </p:cNvPr>
          <p:cNvCxnSpPr>
            <a:stCxn id="4" idx="3"/>
            <a:endCxn id="2052" idx="1"/>
          </p:cNvCxnSpPr>
          <p:nvPr/>
        </p:nvCxnSpPr>
        <p:spPr>
          <a:xfrm flipV="1">
            <a:off x="5162731" y="2455776"/>
            <a:ext cx="1716242" cy="131921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9" name="Connector: Elbow 2048">
            <a:extLst>
              <a:ext uri="{FF2B5EF4-FFF2-40B4-BE49-F238E27FC236}">
                <a16:creationId xmlns:a16="http://schemas.microsoft.com/office/drawing/2014/main" id="{AFFB1301-11E5-4D2F-A1E0-D01B486780B7}"/>
              </a:ext>
            </a:extLst>
          </p:cNvPr>
          <p:cNvCxnSpPr>
            <a:stCxn id="4" idx="3"/>
            <a:endCxn id="2050" idx="1"/>
          </p:cNvCxnSpPr>
          <p:nvPr/>
        </p:nvCxnSpPr>
        <p:spPr>
          <a:xfrm>
            <a:off x="5162731" y="3774988"/>
            <a:ext cx="1718259" cy="1199035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8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A2B22B-A522-424F-A3BA-2189349B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CÔNG NGHỆ CHĂM SÓC CÂY</a:t>
            </a:r>
          </a:p>
        </p:txBody>
      </p:sp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uide to Deep Learning and Neural Networks">
            <a:extLst>
              <a:ext uri="{FF2B5EF4-FFF2-40B4-BE49-F238E27FC236}">
                <a16:creationId xmlns:a16="http://schemas.microsoft.com/office/drawing/2014/main" id="{E60BF2D9-8B95-470B-B7AF-41DC6D5E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64" y="13772"/>
            <a:ext cx="2214336" cy="813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ras: the Python deep learning API">
            <a:extLst>
              <a:ext uri="{FF2B5EF4-FFF2-40B4-BE49-F238E27FC236}">
                <a16:creationId xmlns:a16="http://schemas.microsoft.com/office/drawing/2014/main" id="{F9F81EFD-D537-42D0-90BC-D15149588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0" y="1624598"/>
            <a:ext cx="4097446" cy="12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835C8CF7-3263-482E-BC3F-A3B18106887F}"/>
              </a:ext>
            </a:extLst>
          </p:cNvPr>
          <p:cNvSpPr/>
          <p:nvPr/>
        </p:nvSpPr>
        <p:spPr>
          <a:xfrm>
            <a:off x="1765176" y="2981959"/>
            <a:ext cx="481913" cy="1021569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0170E1F-2E03-4E1E-9B80-D4743587EE91}"/>
              </a:ext>
            </a:extLst>
          </p:cNvPr>
          <p:cNvSpPr/>
          <p:nvPr/>
        </p:nvSpPr>
        <p:spPr>
          <a:xfrm rot="10800000">
            <a:off x="2247089" y="2947231"/>
            <a:ext cx="481913" cy="1021569"/>
          </a:xfrm>
          <a:prstGeom prst="down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92FA50-1520-483F-9BED-7A61FC386843}"/>
              </a:ext>
            </a:extLst>
          </p:cNvPr>
          <p:cNvSpPr/>
          <p:nvPr/>
        </p:nvSpPr>
        <p:spPr>
          <a:xfrm>
            <a:off x="4328589" y="1918734"/>
            <a:ext cx="2517054" cy="641604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 descr="alternative">
            <a:extLst>
              <a:ext uri="{FF2B5EF4-FFF2-40B4-BE49-F238E27FC236}">
                <a16:creationId xmlns:a16="http://schemas.microsoft.com/office/drawing/2014/main" id="{397478C6-152F-4072-8A8E-E33034ED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735" y="1126512"/>
            <a:ext cx="3571510" cy="25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2D1D123E-5B74-4986-AE39-14D8134F4689}"/>
              </a:ext>
            </a:extLst>
          </p:cNvPr>
          <p:cNvSpPr/>
          <p:nvPr/>
        </p:nvSpPr>
        <p:spPr>
          <a:xfrm rot="10800000">
            <a:off x="9987773" y="4674330"/>
            <a:ext cx="1333807" cy="1517623"/>
          </a:xfrm>
          <a:prstGeom prst="bentArrow">
            <a:avLst>
              <a:gd name="adj1" fmla="val 25000"/>
              <a:gd name="adj2" fmla="val 18515"/>
              <a:gd name="adj3" fmla="val 25000"/>
              <a:gd name="adj4" fmla="val 4375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2" name="Picture 8" descr="alternative">
            <a:extLst>
              <a:ext uri="{FF2B5EF4-FFF2-40B4-BE49-F238E27FC236}">
                <a16:creationId xmlns:a16="http://schemas.microsoft.com/office/drawing/2014/main" id="{38E86FD3-C9A6-458F-A01A-4F95657A6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24" y="3714584"/>
            <a:ext cx="4126131" cy="674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2" descr="Leaf Spot Disease of Trees and Shrubs">
            <a:extLst>
              <a:ext uri="{FF2B5EF4-FFF2-40B4-BE49-F238E27FC236}">
                <a16:creationId xmlns:a16="http://schemas.microsoft.com/office/drawing/2014/main" id="{480B5F70-F4B1-4A4D-984C-AA22BC0F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142" y="4875775"/>
            <a:ext cx="2354631" cy="16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2E0E69B-CBC7-4992-85E3-8EFB2765C0B6}"/>
              </a:ext>
            </a:extLst>
          </p:cNvPr>
          <p:cNvSpPr/>
          <p:nvPr/>
        </p:nvSpPr>
        <p:spPr>
          <a:xfrm rot="10800000">
            <a:off x="6489567" y="5433142"/>
            <a:ext cx="889152" cy="563713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FC6A09-CDB3-448E-821B-96B9B2E87747}"/>
              </a:ext>
            </a:extLst>
          </p:cNvPr>
          <p:cNvSpPr/>
          <p:nvPr/>
        </p:nvSpPr>
        <p:spPr>
          <a:xfrm>
            <a:off x="4558859" y="5175220"/>
            <a:ext cx="1845646" cy="84409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Bệnh của lá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485CE-B531-4371-9C4C-2E617B0EE087}"/>
              </a:ext>
            </a:extLst>
          </p:cNvPr>
          <p:cNvSpPr/>
          <p:nvPr/>
        </p:nvSpPr>
        <p:spPr>
          <a:xfrm>
            <a:off x="6911649" y="1011935"/>
            <a:ext cx="4666632" cy="360190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CA8922-E4F8-4428-A6D0-927A2D95C309}"/>
              </a:ext>
            </a:extLst>
          </p:cNvPr>
          <p:cNvSpPr/>
          <p:nvPr/>
        </p:nvSpPr>
        <p:spPr>
          <a:xfrm>
            <a:off x="263561" y="4067372"/>
            <a:ext cx="3872786" cy="63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InceptionV3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83763D-C95E-48ED-A1DD-5D8027B83232}"/>
              </a:ext>
            </a:extLst>
          </p:cNvPr>
          <p:cNvSpPr/>
          <p:nvPr/>
        </p:nvSpPr>
        <p:spPr>
          <a:xfrm>
            <a:off x="272107" y="5964300"/>
            <a:ext cx="3864240" cy="63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Resnet Inception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34EC79-484D-44C6-83F0-34EEF89EA604}"/>
              </a:ext>
            </a:extLst>
          </p:cNvPr>
          <p:cNvSpPr/>
          <p:nvPr/>
        </p:nvSpPr>
        <p:spPr>
          <a:xfrm>
            <a:off x="272107" y="5334439"/>
            <a:ext cx="3864240" cy="63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VGG16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A6832A-2199-444B-894F-ECAAC7A0DB29}"/>
              </a:ext>
            </a:extLst>
          </p:cNvPr>
          <p:cNvSpPr/>
          <p:nvPr/>
        </p:nvSpPr>
        <p:spPr>
          <a:xfrm>
            <a:off x="267834" y="4697233"/>
            <a:ext cx="3864240" cy="63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MobileNET</a:t>
            </a:r>
          </a:p>
        </p:txBody>
      </p:sp>
    </p:spTree>
    <p:extLst>
      <p:ext uri="{BB962C8B-B14F-4D97-AF65-F5344CB8AC3E}">
        <p14:creationId xmlns:p14="http://schemas.microsoft.com/office/powerpoint/2010/main" val="250685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ernative">
            <a:extLst>
              <a:ext uri="{FF2B5EF4-FFF2-40B4-BE49-F238E27FC236}">
                <a16:creationId xmlns:a16="http://schemas.microsoft.com/office/drawing/2014/main" id="{A49136C4-2B43-4632-A0EC-9D52BD110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" y="2286000"/>
            <a:ext cx="6056500" cy="436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ternative">
            <a:extLst>
              <a:ext uri="{FF2B5EF4-FFF2-40B4-BE49-F238E27FC236}">
                <a16:creationId xmlns:a16="http://schemas.microsoft.com/office/drawing/2014/main" id="{E3E529D4-343B-4A89-BB45-29B95B666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3249"/>
            <a:ext cx="5968698" cy="4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lternative">
            <a:extLst>
              <a:ext uri="{FF2B5EF4-FFF2-40B4-BE49-F238E27FC236}">
                <a16:creationId xmlns:a16="http://schemas.microsoft.com/office/drawing/2014/main" id="{39C52EA1-4D37-4839-9742-610348FFD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56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ternative">
            <a:extLst>
              <a:ext uri="{FF2B5EF4-FFF2-40B4-BE49-F238E27FC236}">
                <a16:creationId xmlns:a16="http://schemas.microsoft.com/office/drawing/2014/main" id="{A1826D12-7F35-4EBE-B066-3BCE750B8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5" y="3605709"/>
            <a:ext cx="4527906" cy="27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lternative">
            <a:extLst>
              <a:ext uri="{FF2B5EF4-FFF2-40B4-BE49-F238E27FC236}">
                <a16:creationId xmlns:a16="http://schemas.microsoft.com/office/drawing/2014/main" id="{172883F0-DEBB-4BCE-9204-BB7F2545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041" y="3605709"/>
            <a:ext cx="4527906" cy="2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A49F2C30-DF9C-4290-870D-EB9C981C8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513" y="305233"/>
            <a:ext cx="3967812" cy="2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B106CCD-ADA7-43F7-B8E6-2EB3182D1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25" y="305233"/>
            <a:ext cx="3978228" cy="274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lternative">
            <a:extLst>
              <a:ext uri="{FF2B5EF4-FFF2-40B4-BE49-F238E27FC236}">
                <a16:creationId xmlns:a16="http://schemas.microsoft.com/office/drawing/2014/main" id="{E06860BB-40A4-4697-A72D-2480FEBFA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5AB2D7-12DD-491A-A603-5DF9CB04B45C}"/>
              </a:ext>
            </a:extLst>
          </p:cNvPr>
          <p:cNvSpPr/>
          <p:nvPr/>
        </p:nvSpPr>
        <p:spPr>
          <a:xfrm>
            <a:off x="3336324" y="185351"/>
            <a:ext cx="8587946" cy="30669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76565-3984-4C7A-8E73-68FA2708347F}"/>
              </a:ext>
            </a:extLst>
          </p:cNvPr>
          <p:cNvSpPr/>
          <p:nvPr/>
        </p:nvSpPr>
        <p:spPr>
          <a:xfrm>
            <a:off x="135924" y="3429000"/>
            <a:ext cx="9440562" cy="30249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B10410D-B02A-466A-99DD-440176B8C8B2}"/>
              </a:ext>
            </a:extLst>
          </p:cNvPr>
          <p:cNvSpPr/>
          <p:nvPr/>
        </p:nvSpPr>
        <p:spPr>
          <a:xfrm>
            <a:off x="9576486" y="4349578"/>
            <a:ext cx="914400" cy="72700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E948C-A823-4D3E-B44C-97857225202B}"/>
              </a:ext>
            </a:extLst>
          </p:cNvPr>
          <p:cNvSpPr/>
          <p:nvPr/>
        </p:nvSpPr>
        <p:spPr>
          <a:xfrm>
            <a:off x="10490886" y="4349578"/>
            <a:ext cx="1453979" cy="7270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MobileNet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35C08DF-EDA2-4B81-9CF6-F50D68206B04}"/>
              </a:ext>
            </a:extLst>
          </p:cNvPr>
          <p:cNvSpPr/>
          <p:nvPr/>
        </p:nvSpPr>
        <p:spPr>
          <a:xfrm rot="10800000">
            <a:off x="2421924" y="1316403"/>
            <a:ext cx="914400" cy="727009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3FC433-76E3-4E4D-8E56-1EE9F0B36CA6}"/>
              </a:ext>
            </a:extLst>
          </p:cNvPr>
          <p:cNvSpPr/>
          <p:nvPr/>
        </p:nvSpPr>
        <p:spPr>
          <a:xfrm>
            <a:off x="930768" y="1350523"/>
            <a:ext cx="1453979" cy="72700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412059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49BA0C6-F8F0-42E2-9810-FA7F6F5AD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946565"/>
              </p:ext>
            </p:extLst>
          </p:nvPr>
        </p:nvGraphicFramePr>
        <p:xfrm>
          <a:off x="0" y="1272745"/>
          <a:ext cx="12192000" cy="502204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57400614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8888923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3266719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73353924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50874348"/>
                    </a:ext>
                  </a:extLst>
                </a:gridCol>
              </a:tblGrid>
              <a:tr h="100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Model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18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Accuracy_train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Loss_train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Accuracy_validation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Loss_validation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433"/>
                  </a:ext>
                </a:extLst>
              </a:tr>
              <a:tr h="100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InceptionV3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0.9880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0.0355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0.9885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01410"/>
                  </a:ext>
                </a:extLst>
              </a:tr>
              <a:tr h="102757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MobileNET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0.2223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0.1486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44621"/>
                  </a:ext>
                </a:extLst>
              </a:tr>
              <a:tr h="97618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0.9582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‘</a:t>
                      </a:r>
                    </a:p>
                    <a:p>
                      <a:pPr algn="ctr"/>
                      <a:r>
                        <a:rPr lang="en-US"/>
                        <a:t>0.1110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0.9214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0.2677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641297"/>
                  </a:ext>
                </a:extLst>
              </a:tr>
              <a:tr h="1006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Resnet Inception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0.9066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  <a:p>
                      <a:pPr algn="ctr"/>
                      <a:r>
                        <a:rPr lang="en-US"/>
                        <a:t>0.2843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0.9290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0.2255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25064"/>
                  </a:ext>
                </a:extLst>
              </a:tr>
            </a:tbl>
          </a:graphicData>
        </a:graphic>
      </p:graphicFrame>
      <p:pic>
        <p:nvPicPr>
          <p:cNvPr id="11" name="Picture 6" descr="alternative">
            <a:extLst>
              <a:ext uri="{FF2B5EF4-FFF2-40B4-BE49-F238E27FC236}">
                <a16:creationId xmlns:a16="http://schemas.microsoft.com/office/drawing/2014/main" id="{E2765222-FD06-4EF1-A5F2-925CF068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2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6BE5-60F6-4520-B1D0-3180784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34"/>
            <a:ext cx="12192000" cy="1325563"/>
          </a:xfrm>
        </p:spPr>
        <p:txBody>
          <a:bodyPr/>
          <a:lstStyle/>
          <a:p>
            <a:pPr algn="ctr"/>
            <a:r>
              <a:rPr lang="en-US" b="1" cap="all"/>
              <a:t>THỰC TRẠNG</a:t>
            </a:r>
            <a:endParaRPr lang="en-US" b="1"/>
          </a:p>
        </p:txBody>
      </p:sp>
      <p:pic>
        <p:nvPicPr>
          <p:cNvPr id="1026" name="Picture 2" descr="Diện tích rừng đã bị phá huỷ 80%">
            <a:extLst>
              <a:ext uri="{FF2B5EF4-FFF2-40B4-BE49-F238E27FC236}">
                <a16:creationId xmlns:a16="http://schemas.microsoft.com/office/drawing/2014/main" id="{34498E35-E954-4E2D-8511-D11B1E29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47" y="1220128"/>
            <a:ext cx="4705394" cy="352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ỗi giây phút rừng cây mất diện tích bằng 2 sân bóng">
            <a:extLst>
              <a:ext uri="{FF2B5EF4-FFF2-40B4-BE49-F238E27FC236}">
                <a16:creationId xmlns:a16="http://schemas.microsoft.com/office/drawing/2014/main" id="{17112CB8-CC8F-4EA7-AB47-7319DB1B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735" y="1220127"/>
            <a:ext cx="4705394" cy="352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F9E40A-75FF-4607-A120-0EE5978FDCEB}"/>
              </a:ext>
            </a:extLst>
          </p:cNvPr>
          <p:cNvSpPr/>
          <p:nvPr/>
        </p:nvSpPr>
        <p:spPr>
          <a:xfrm>
            <a:off x="1000147" y="5272614"/>
            <a:ext cx="10551736" cy="73051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Rừng đang biến mất với tốc độ đáng báo động. 129 triệu hecta đã mất từ năm 1990 đến 2015.</a:t>
            </a:r>
          </a:p>
          <a:p>
            <a:pPr algn="ctr"/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51499-843C-4F9E-A792-8E2E85084D0D}"/>
              </a:ext>
            </a:extLst>
          </p:cNvPr>
          <p:cNvSpPr txBox="1"/>
          <p:nvPr/>
        </p:nvSpPr>
        <p:spPr>
          <a:xfrm>
            <a:off x="1282012" y="4749172"/>
            <a:ext cx="4061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Nguồn: https://vinacell.com/so-lieu-rung-trai-dat/</a:t>
            </a:r>
          </a:p>
        </p:txBody>
      </p:sp>
      <p:pic>
        <p:nvPicPr>
          <p:cNvPr id="8" name="Picture 6" descr="alternative">
            <a:extLst>
              <a:ext uri="{FF2B5EF4-FFF2-40B4-BE49-F238E27FC236}">
                <a16:creationId xmlns:a16="http://schemas.microsoft.com/office/drawing/2014/main" id="{D955DECD-AD48-4087-8C6B-40ED8864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95B11D-2EF0-4B3F-B0BB-93E7B689FA4E}"/>
              </a:ext>
            </a:extLst>
          </p:cNvPr>
          <p:cNvSpPr txBox="1"/>
          <p:nvPr/>
        </p:nvSpPr>
        <p:spPr>
          <a:xfrm>
            <a:off x="7170805" y="4749172"/>
            <a:ext cx="4061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Nguồn: https://vinacell.com/so-lieu-rung-trai-dat/</a:t>
            </a:r>
          </a:p>
        </p:txBody>
      </p:sp>
    </p:spTree>
    <p:extLst>
      <p:ext uri="{BB962C8B-B14F-4D97-AF65-F5344CB8AC3E}">
        <p14:creationId xmlns:p14="http://schemas.microsoft.com/office/powerpoint/2010/main" val="290724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767A42B0-27CB-411A-8E15-43D333138652}"/>
              </a:ext>
            </a:extLst>
          </p:cNvPr>
          <p:cNvSpPr/>
          <p:nvPr/>
        </p:nvSpPr>
        <p:spPr>
          <a:xfrm rot="20119251">
            <a:off x="5945553" y="2302709"/>
            <a:ext cx="1770620" cy="2340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266F9C2-3164-4B87-9741-147E1D136E9A}"/>
              </a:ext>
            </a:extLst>
          </p:cNvPr>
          <p:cNvSpPr/>
          <p:nvPr/>
        </p:nvSpPr>
        <p:spPr>
          <a:xfrm rot="16200000">
            <a:off x="7931050" y="3928036"/>
            <a:ext cx="2136015" cy="26835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C9123-F1BA-42E7-8F67-4CBB3B3306B1}"/>
              </a:ext>
            </a:extLst>
          </p:cNvPr>
          <p:cNvSpPr/>
          <p:nvPr/>
        </p:nvSpPr>
        <p:spPr>
          <a:xfrm rot="5400000">
            <a:off x="7738227" y="3857721"/>
            <a:ext cx="1995383" cy="26835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8484063-74AE-4B3A-A17C-FE446028E1B9}"/>
              </a:ext>
            </a:extLst>
          </p:cNvPr>
          <p:cNvSpPr/>
          <p:nvPr/>
        </p:nvSpPr>
        <p:spPr>
          <a:xfrm>
            <a:off x="5859650" y="5317394"/>
            <a:ext cx="2136015" cy="268351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lternative">
            <a:extLst>
              <a:ext uri="{FF2B5EF4-FFF2-40B4-BE49-F238E27FC236}">
                <a16:creationId xmlns:a16="http://schemas.microsoft.com/office/drawing/2014/main" id="{BB130301-2EEA-42D5-A095-F3894D0C6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F35421E-B2DB-4F19-9401-592A756B2BA8}"/>
              </a:ext>
            </a:extLst>
          </p:cNvPr>
          <p:cNvSpPr/>
          <p:nvPr/>
        </p:nvSpPr>
        <p:spPr>
          <a:xfrm rot="9306870">
            <a:off x="5994865" y="2587369"/>
            <a:ext cx="1770620" cy="2340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464440A-D9DE-41F9-8C99-63A9DD70BEDF}"/>
              </a:ext>
            </a:extLst>
          </p:cNvPr>
          <p:cNvSpPr/>
          <p:nvPr/>
        </p:nvSpPr>
        <p:spPr>
          <a:xfrm>
            <a:off x="7586419" y="893555"/>
            <a:ext cx="2794686" cy="2100649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NodeJS Server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56DB3F-74CB-4E12-90E9-9E8C0CD20A61}"/>
              </a:ext>
            </a:extLst>
          </p:cNvPr>
          <p:cNvSpPr/>
          <p:nvPr/>
        </p:nvSpPr>
        <p:spPr>
          <a:xfrm>
            <a:off x="3280619" y="2445233"/>
            <a:ext cx="2794686" cy="402830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Browser Client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Front End Development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7D817-7A28-4D97-835C-A16B43472C05}"/>
              </a:ext>
            </a:extLst>
          </p:cNvPr>
          <p:cNvSpPr/>
          <p:nvPr/>
        </p:nvSpPr>
        <p:spPr>
          <a:xfrm>
            <a:off x="3792652" y="3726795"/>
            <a:ext cx="1770620" cy="84798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User Interface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B1F58D-D4C2-4EAC-8FD5-357269D664A7}"/>
              </a:ext>
            </a:extLst>
          </p:cNvPr>
          <p:cNvSpPr/>
          <p:nvPr/>
        </p:nvSpPr>
        <p:spPr>
          <a:xfrm>
            <a:off x="7995665" y="5027577"/>
            <a:ext cx="1770620" cy="84798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Express</a:t>
            </a:r>
          </a:p>
        </p:txBody>
      </p:sp>
      <p:pic>
        <p:nvPicPr>
          <p:cNvPr id="1026" name="Picture 2" descr="Browser Free Icon of Multimedia">
            <a:extLst>
              <a:ext uri="{FF2B5EF4-FFF2-40B4-BE49-F238E27FC236}">
                <a16:creationId xmlns:a16="http://schemas.microsoft.com/office/drawing/2014/main" id="{40D2D33F-9368-4696-B622-D5371D01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09" y="3746338"/>
            <a:ext cx="1223856" cy="122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F1110D-BEF3-4B41-A55B-5BE42EEF0ECE}"/>
              </a:ext>
            </a:extLst>
          </p:cNvPr>
          <p:cNvSpPr txBox="1"/>
          <p:nvPr/>
        </p:nvSpPr>
        <p:spPr>
          <a:xfrm>
            <a:off x="264509" y="3542192"/>
            <a:ext cx="122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Browser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732468-BBEB-4829-B4E8-4A2C084C2D2A}"/>
              </a:ext>
            </a:extLst>
          </p:cNvPr>
          <p:cNvSpPr/>
          <p:nvPr/>
        </p:nvSpPr>
        <p:spPr>
          <a:xfrm>
            <a:off x="1509999" y="4209086"/>
            <a:ext cx="1770620" cy="2340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C4351-5B38-4422-A63B-F938A7AB4A81}"/>
              </a:ext>
            </a:extLst>
          </p:cNvPr>
          <p:cNvSpPr txBox="1"/>
          <p:nvPr/>
        </p:nvSpPr>
        <p:spPr>
          <a:xfrm>
            <a:off x="1478693" y="3911524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User event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5C10C-BE98-496E-B53B-3897D42088E2}"/>
              </a:ext>
            </a:extLst>
          </p:cNvPr>
          <p:cNvSpPr txBox="1"/>
          <p:nvPr/>
        </p:nvSpPr>
        <p:spPr>
          <a:xfrm>
            <a:off x="7995665" y="5875560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Web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DA87B4-9AD4-4412-A879-752C1C9E8EE7}"/>
              </a:ext>
            </a:extLst>
          </p:cNvPr>
          <p:cNvSpPr txBox="1"/>
          <p:nvPr/>
        </p:nvSpPr>
        <p:spPr>
          <a:xfrm>
            <a:off x="6106609" y="4999793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User event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ACEA111-3FEF-4F0C-8645-AAC37F8E2F15}"/>
              </a:ext>
            </a:extLst>
          </p:cNvPr>
          <p:cNvSpPr/>
          <p:nvPr/>
        </p:nvSpPr>
        <p:spPr>
          <a:xfrm rot="10800000">
            <a:off x="1467876" y="4497804"/>
            <a:ext cx="1770620" cy="234038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atabase icon in 2021 | Database icon, Starry night prom, Icon">
            <a:extLst>
              <a:ext uri="{FF2B5EF4-FFF2-40B4-BE49-F238E27FC236}">
                <a16:creationId xmlns:a16="http://schemas.microsoft.com/office/drawing/2014/main" id="{AC3390BD-3C93-46B4-A886-90D6E00D4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030691" y="4866349"/>
            <a:ext cx="1032649" cy="10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C4A10BD-8499-4FD9-B9CA-8565A0BF047C}"/>
              </a:ext>
            </a:extLst>
          </p:cNvPr>
          <p:cNvSpPr/>
          <p:nvPr/>
        </p:nvSpPr>
        <p:spPr>
          <a:xfrm>
            <a:off x="9775956" y="5204835"/>
            <a:ext cx="1220876" cy="26835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C0C0B3-4B47-4A15-9FF3-60C9D6998ECB}"/>
              </a:ext>
            </a:extLst>
          </p:cNvPr>
          <p:cNvSpPr txBox="1"/>
          <p:nvPr/>
        </p:nvSpPr>
        <p:spPr>
          <a:xfrm>
            <a:off x="9515728" y="4866349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Mongoose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1BC1E22-16F1-4137-AD9A-412E0F7EA1CF}"/>
              </a:ext>
            </a:extLst>
          </p:cNvPr>
          <p:cNvSpPr/>
          <p:nvPr/>
        </p:nvSpPr>
        <p:spPr>
          <a:xfrm rot="10800000">
            <a:off x="9769253" y="5473186"/>
            <a:ext cx="1220876" cy="26835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C99B99-7738-4129-BADB-DE0053734AD8}"/>
              </a:ext>
            </a:extLst>
          </p:cNvPr>
          <p:cNvSpPr txBox="1"/>
          <p:nvPr/>
        </p:nvSpPr>
        <p:spPr>
          <a:xfrm rot="20109270">
            <a:off x="5888263" y="1984710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 method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CE373F-9BFE-47BB-98F8-CD7817EC849D}"/>
              </a:ext>
            </a:extLst>
          </p:cNvPr>
          <p:cNvSpPr/>
          <p:nvPr/>
        </p:nvSpPr>
        <p:spPr>
          <a:xfrm>
            <a:off x="9684916" y="5898998"/>
            <a:ext cx="1449799" cy="5979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Async script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53DCED-115C-4C69-9E20-950F2E3F8DB7}"/>
              </a:ext>
            </a:extLst>
          </p:cNvPr>
          <p:cNvSpPr/>
          <p:nvPr/>
        </p:nvSpPr>
        <p:spPr>
          <a:xfrm rot="20173438">
            <a:off x="6414958" y="2861185"/>
            <a:ext cx="1449799" cy="5979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Async script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9274C1-F0DF-4FC8-9536-D3530B26415A}"/>
              </a:ext>
            </a:extLst>
          </p:cNvPr>
          <p:cNvSpPr txBox="1"/>
          <p:nvPr/>
        </p:nvSpPr>
        <p:spPr>
          <a:xfrm rot="5400000">
            <a:off x="8434871" y="3722020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Response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715DA0-BB67-4791-84EA-DE0E89FB3524}"/>
              </a:ext>
            </a:extLst>
          </p:cNvPr>
          <p:cNvSpPr txBox="1"/>
          <p:nvPr/>
        </p:nvSpPr>
        <p:spPr>
          <a:xfrm>
            <a:off x="1436571" y="4731843"/>
            <a:ext cx="17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Notification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F8322F4-CBE2-43D3-9EA6-817F36A1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381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SƠ ĐỒ HOẠT ĐỘNG C</a:t>
            </a:r>
            <a:r>
              <a:rPr lang="vi-VN"/>
              <a:t>Ơ</a:t>
            </a:r>
            <a:r>
              <a:rPr lang="en-US" b="1"/>
              <a:t> BẢN</a:t>
            </a:r>
          </a:p>
        </p:txBody>
      </p:sp>
    </p:spTree>
    <p:extLst>
      <p:ext uri="{BB962C8B-B14F-4D97-AF65-F5344CB8AC3E}">
        <p14:creationId xmlns:p14="http://schemas.microsoft.com/office/powerpoint/2010/main" val="359554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E05584-F484-4D6D-A91D-9E54A92B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02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GIAO DIỆN CỦA ENVGAME</a:t>
            </a:r>
            <a:br>
              <a:rPr lang="en-US" b="1"/>
            </a:br>
            <a:r>
              <a:rPr lang="en-US" b="1"/>
              <a:t>(trên máy tính)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B3C93-EE43-4B3D-A139-0E94BB28A8E8}"/>
              </a:ext>
            </a:extLst>
          </p:cNvPr>
          <p:cNvSpPr txBox="1"/>
          <p:nvPr/>
        </p:nvSpPr>
        <p:spPr>
          <a:xfrm>
            <a:off x="2154193" y="6428218"/>
            <a:ext cx="7883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https://envgame.online/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0B8D29-9BB2-4CBB-97A8-0ED9330D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1" y="1330073"/>
            <a:ext cx="9067794" cy="50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61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E05584-F484-4D6D-A91D-9E54A92B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02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GIAO DIỆN CỦA ENVGAME</a:t>
            </a:r>
            <a:br>
              <a:rPr lang="en-US" b="1"/>
            </a:br>
            <a:r>
              <a:rPr lang="en-US" b="1"/>
              <a:t>(trên máy tính)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ADA516-0F7A-404C-A21F-E93B720DA55A}"/>
              </a:ext>
            </a:extLst>
          </p:cNvPr>
          <p:cNvSpPr/>
          <p:nvPr/>
        </p:nvSpPr>
        <p:spPr>
          <a:xfrm>
            <a:off x="5242783" y="6426063"/>
            <a:ext cx="17064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/>
              <a:t>https://envgame.online/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FFD2B-80F8-4FB0-85B7-F0955291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340" y="1321978"/>
            <a:ext cx="9078360" cy="51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E05584-F484-4D6D-A91D-9E54A92B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GIAO DIỆN CỦA ENVGAME</a:t>
            </a:r>
            <a:br>
              <a:rPr lang="en-US" b="1"/>
            </a:br>
            <a:r>
              <a:rPr lang="en-US" b="1"/>
              <a:t>(trên điện thoại)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87BB9-3E49-424F-981E-6C813652A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92" y="1325563"/>
            <a:ext cx="2858520" cy="5079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3D0C6B-4935-4BD6-8118-6AA43C85A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26" y="1339335"/>
            <a:ext cx="2857404" cy="5079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A680C-9033-48A6-BA6E-8321EDB15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61" y="1339335"/>
            <a:ext cx="2857404" cy="50798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8CBFDB-264F-4EA4-8EBE-CA43142E376B}"/>
              </a:ext>
            </a:extLst>
          </p:cNvPr>
          <p:cNvSpPr/>
          <p:nvPr/>
        </p:nvSpPr>
        <p:spPr>
          <a:xfrm>
            <a:off x="1231926" y="6405392"/>
            <a:ext cx="1713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https://envgame.online/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CEA989-8501-4BDB-9E39-89088963677E}"/>
              </a:ext>
            </a:extLst>
          </p:cNvPr>
          <p:cNvSpPr/>
          <p:nvPr/>
        </p:nvSpPr>
        <p:spPr>
          <a:xfrm>
            <a:off x="5080891" y="6432936"/>
            <a:ext cx="1713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https://envgame.online/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C3F7F1-20DA-4C7E-826F-FEB37A8047A4}"/>
              </a:ext>
            </a:extLst>
          </p:cNvPr>
          <p:cNvSpPr/>
          <p:nvPr/>
        </p:nvSpPr>
        <p:spPr>
          <a:xfrm>
            <a:off x="8929856" y="6405392"/>
            <a:ext cx="1713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https://envgame.online/</a:t>
            </a:r>
          </a:p>
        </p:txBody>
      </p:sp>
    </p:spTree>
    <p:extLst>
      <p:ext uri="{BB962C8B-B14F-4D97-AF65-F5344CB8AC3E}">
        <p14:creationId xmlns:p14="http://schemas.microsoft.com/office/powerpoint/2010/main" val="1315892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81711D-8F41-4839-97CA-B20DA146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CÁC TÍNH NĂNG CHÍNH TRONG ENVGAME</a:t>
            </a:r>
          </a:p>
        </p:txBody>
      </p:sp>
      <p:pic>
        <p:nvPicPr>
          <p:cNvPr id="5" name="Picture 6" descr="alternative">
            <a:extLst>
              <a:ext uri="{FF2B5EF4-FFF2-40B4-BE49-F238E27FC236}">
                <a16:creationId xmlns:a16="http://schemas.microsoft.com/office/drawing/2014/main" id="{8BA531A7-35E9-4E8F-897F-D8120021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28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DDAAB0E-4A21-44EE-88A9-C7DA2F32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ĐĂNG NHẬP VÀ ĐĂNG KÝ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E81ECA-21A5-4913-AB5C-6A4563E6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4" y="1373016"/>
            <a:ext cx="5905735" cy="5038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98F78D-5737-4A38-B569-1B1C908CE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63" y="1373016"/>
            <a:ext cx="4938131" cy="50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70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C258B-74C0-423D-960E-9593A350DCE4}"/>
              </a:ext>
            </a:extLst>
          </p:cNvPr>
          <p:cNvSpPr txBox="1"/>
          <p:nvPr/>
        </p:nvSpPr>
        <p:spPr>
          <a:xfrm>
            <a:off x="0" y="13772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TRANG CÁ NHÂN</a:t>
            </a:r>
          </a:p>
          <a:p>
            <a:pPr algn="ctr"/>
            <a:r>
              <a:rPr lang="en-US" i="1"/>
              <a:t>(Xử lý và thống kê các thông tin chính của ng</a:t>
            </a:r>
            <a:r>
              <a:rPr lang="vi-VN" i="1"/>
              <a:t>ư</a:t>
            </a:r>
            <a:r>
              <a:rPr lang="en-US" i="1"/>
              <a:t>ời dùng)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FFF16-37CC-4DBB-B090-6443B803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73" y="1154890"/>
            <a:ext cx="9648053" cy="54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94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B90E5-CFFF-475D-AA42-8C6AEBF91812}"/>
              </a:ext>
            </a:extLst>
          </p:cNvPr>
          <p:cNvSpPr txBox="1"/>
          <p:nvPr/>
        </p:nvSpPr>
        <p:spPr>
          <a:xfrm>
            <a:off x="0" y="1518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CH</a:t>
            </a:r>
            <a:r>
              <a:rPr lang="vi-VN" sz="4400" b="1">
                <a:latin typeface="+mj-lt"/>
              </a:rPr>
              <a:t>Ơ</a:t>
            </a:r>
            <a:r>
              <a:rPr lang="en-US" sz="4400" b="1">
                <a:latin typeface="+mj-lt"/>
              </a:rPr>
              <a:t>I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207C7-D948-4388-BFFE-131E6227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54" y="1113870"/>
            <a:ext cx="9708292" cy="5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08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A1346-DC81-42B0-81A7-89FF5EE5742F}"/>
              </a:ext>
            </a:extLst>
          </p:cNvPr>
          <p:cNvSpPr txBox="1"/>
          <p:nvPr/>
        </p:nvSpPr>
        <p:spPr>
          <a:xfrm>
            <a:off x="0" y="13772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BẢNG XẾP HẠNG [1]</a:t>
            </a:r>
          </a:p>
          <a:p>
            <a:pPr algn="ctr"/>
            <a:r>
              <a:rPr lang="en-US" i="1"/>
              <a:t>(Bảng xếp hạng so sánh số điểm ng</a:t>
            </a:r>
            <a:r>
              <a:rPr lang="vi-VN" i="1"/>
              <a:t>ư</a:t>
            </a:r>
            <a:r>
              <a:rPr lang="en-US" i="1"/>
              <a:t>ời ch</a:t>
            </a:r>
            <a:r>
              <a:rPr lang="vi-VN" i="1"/>
              <a:t>ơ</a:t>
            </a:r>
            <a:r>
              <a:rPr lang="en-US" i="1"/>
              <a:t>i trong mỗi game)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35A93-0DC4-4EA5-80CB-C5BB0F7B9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62" y="1060212"/>
            <a:ext cx="9617676" cy="54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59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6B8D30-5F78-4423-9E87-DC912CD3BBFB}"/>
              </a:ext>
            </a:extLst>
          </p:cNvPr>
          <p:cNvSpPr txBox="1"/>
          <p:nvPr/>
        </p:nvSpPr>
        <p:spPr>
          <a:xfrm>
            <a:off x="0" y="13772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BẢNG XẾP HẠNG [2]</a:t>
            </a:r>
          </a:p>
          <a:p>
            <a:pPr algn="ctr"/>
            <a:r>
              <a:rPr lang="en-US" i="1"/>
              <a:t>(Bảng xếp hạng so sánh thời gian ch</a:t>
            </a:r>
            <a:r>
              <a:rPr lang="vi-VN" i="1"/>
              <a:t>ơ</a:t>
            </a:r>
            <a:r>
              <a:rPr lang="en-US" i="1"/>
              <a:t>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D199B-7D19-4B65-80FB-64078556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3" y="1157374"/>
            <a:ext cx="9554253" cy="53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7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alternative">
            <a:extLst>
              <a:ext uri="{FF2B5EF4-FFF2-40B4-BE49-F238E27FC236}">
                <a16:creationId xmlns:a16="http://schemas.microsoft.com/office/drawing/2014/main" id="{D955DECD-AD48-4087-8C6B-40ED8864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ADE69F8F-81ED-4CD6-9671-B8885D0F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60" y="1695890"/>
            <a:ext cx="5231424" cy="346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6B0A4DBF-F658-44D1-9423-9A439BB4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20607"/>
            <a:ext cx="5364554" cy="3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A53DBAB0-8980-42BB-902E-77075D4D6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0041"/>
            <a:ext cx="5364554" cy="23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72ACD7-9B4F-4A14-B470-4B9878F97FC1}"/>
              </a:ext>
            </a:extLst>
          </p:cNvPr>
          <p:cNvSpPr/>
          <p:nvPr/>
        </p:nvSpPr>
        <p:spPr>
          <a:xfrm>
            <a:off x="410759" y="5325761"/>
            <a:ext cx="5248635" cy="1312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Rừng đang bị tàn phá nặng nề </a:t>
            </a:r>
          </a:p>
        </p:txBody>
      </p:sp>
    </p:spTree>
    <p:extLst>
      <p:ext uri="{BB962C8B-B14F-4D97-AF65-F5344CB8AC3E}">
        <p14:creationId xmlns:p14="http://schemas.microsoft.com/office/powerpoint/2010/main" val="3720412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7404B1-9FA9-4C25-8D10-32DFF2A6F5A7}"/>
              </a:ext>
            </a:extLst>
          </p:cNvPr>
          <p:cNvSpPr txBox="1"/>
          <p:nvPr/>
        </p:nvSpPr>
        <p:spPr>
          <a:xfrm>
            <a:off x="0" y="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MÔ HÌNH DEEP LEARNING</a:t>
            </a:r>
          </a:p>
          <a:p>
            <a:pPr algn="ctr"/>
            <a:r>
              <a:rPr lang="en-US" i="1"/>
              <a:t>(đã cắt một l</a:t>
            </a:r>
            <a:r>
              <a:rPr lang="vi-VN" i="1"/>
              <a:t>ư</a:t>
            </a:r>
            <a:r>
              <a:rPr lang="en-US" i="1"/>
              <a:t>ợng nhỏ layer ở live web để đỡ quá nặng cho server của envgame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1C5B2-EA6D-47EB-A165-2400279A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77" y="1161980"/>
            <a:ext cx="9633646" cy="54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96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D951BD-63A8-4E35-89CB-E134648E3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78" y="1220873"/>
            <a:ext cx="9642443" cy="5421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6F1FC-84D0-4892-B4DD-D77FA9B24A55}"/>
              </a:ext>
            </a:extLst>
          </p:cNvPr>
          <p:cNvSpPr txBox="1"/>
          <p:nvPr/>
        </p:nvSpPr>
        <p:spPr>
          <a:xfrm>
            <a:off x="0" y="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CẬP NHẬT MỚI NHẤT CỦA ENVGAME</a:t>
            </a:r>
          </a:p>
          <a:p>
            <a:pPr algn="ctr"/>
            <a:r>
              <a:rPr lang="en-US" i="1"/>
              <a:t>(th</a:t>
            </a:r>
            <a:r>
              <a:rPr lang="vi-VN" i="1"/>
              <a:t>ư</a:t>
            </a:r>
            <a:r>
              <a:rPr lang="en-US" i="1"/>
              <a:t>ờng cập nhật các thông tin về game và model chuẩn đoán bệnh của lá)</a:t>
            </a:r>
          </a:p>
        </p:txBody>
      </p:sp>
    </p:spTree>
    <p:extLst>
      <p:ext uri="{BB962C8B-B14F-4D97-AF65-F5344CB8AC3E}">
        <p14:creationId xmlns:p14="http://schemas.microsoft.com/office/powerpoint/2010/main" val="302031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924" y="-33831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5D9871-F4D4-42A2-84A5-6221CF4F06ED}"/>
              </a:ext>
            </a:extLst>
          </p:cNvPr>
          <p:cNvSpPr txBox="1"/>
          <p:nvPr/>
        </p:nvSpPr>
        <p:spPr>
          <a:xfrm>
            <a:off x="0" y="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PHÂN QUYỀN</a:t>
            </a:r>
          </a:p>
          <a:p>
            <a:pPr algn="ctr"/>
            <a:r>
              <a:rPr lang="en-US" i="1"/>
              <a:t>(</a:t>
            </a:r>
            <a:r>
              <a:rPr lang="en-US" b="1" i="1"/>
              <a:t>admin</a:t>
            </a:r>
            <a:r>
              <a:rPr lang="en-US" i="1"/>
              <a:t> có thể </a:t>
            </a:r>
            <a:r>
              <a:rPr lang="en-US" b="1" i="1"/>
              <a:t>thêm bớt xóa sửa (CRUD) </a:t>
            </a:r>
            <a:r>
              <a:rPr lang="en-US" i="1"/>
              <a:t>các thuộc tính của game)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1976F8-AE0A-4CCE-9760-7315C3F0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2" y="1235530"/>
            <a:ext cx="6610398" cy="3716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7DB98-14A1-46FD-8A14-8BFEF3BF6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673730"/>
            <a:ext cx="6479581" cy="36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90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E7B01BA-95AD-471E-A70E-55AE7019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924" y="-33831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97AC7-5904-4530-95FD-6338949B838C}"/>
              </a:ext>
            </a:extLst>
          </p:cNvPr>
          <p:cNvSpPr txBox="1"/>
          <p:nvPr/>
        </p:nvSpPr>
        <p:spPr>
          <a:xfrm>
            <a:off x="0" y="0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+mj-lt"/>
              </a:rPr>
              <a:t>CHAT</a:t>
            </a:r>
          </a:p>
          <a:p>
            <a:pPr algn="ctr"/>
            <a:r>
              <a:rPr lang="en-US" i="1"/>
              <a:t>(Hệ thống chat </a:t>
            </a:r>
            <a:r>
              <a:rPr lang="en-US" b="1" i="1"/>
              <a:t>real time</a:t>
            </a:r>
            <a:r>
              <a:rPr lang="en-US" i="1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A64F9-70DF-47C8-871A-1725D3F0C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1080271"/>
            <a:ext cx="9804400" cy="55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54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7C833C7-B892-4B61-9046-36F35EE1E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HẠN CHẾ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F3FF0697-1397-4A95-B02B-25BD6771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38" y="1449689"/>
            <a:ext cx="3110339" cy="30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7 BƯỚC THU HÚT ỨNG VIÊN TÀI NĂNG - BCC - Đào tạo &amp;amp; Tư vấn Doanh Nghiệp">
            <a:extLst>
              <a:ext uri="{FF2B5EF4-FFF2-40B4-BE49-F238E27FC236}">
                <a16:creationId xmlns:a16="http://schemas.microsoft.com/office/drawing/2014/main" id="{CFF89C76-50ED-4027-B2C9-7D97CFF0D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507" y="2952364"/>
            <a:ext cx="6115653" cy="32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EAE228-297F-44FA-B877-B5757E77BC49}"/>
              </a:ext>
            </a:extLst>
          </p:cNvPr>
          <p:cNvSpPr/>
          <p:nvPr/>
        </p:nvSpPr>
        <p:spPr>
          <a:xfrm>
            <a:off x="339918" y="4825064"/>
            <a:ext cx="4171178" cy="13255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L</a:t>
            </a:r>
            <a:r>
              <a:rPr lang="vi-VN" sz="2800"/>
              <a:t>ư</a:t>
            </a:r>
            <a:r>
              <a:rPr lang="en-US" sz="2800"/>
              <a:t>ợng ng</a:t>
            </a:r>
            <a:r>
              <a:rPr lang="vi-VN" sz="2800"/>
              <a:t>ư</a:t>
            </a:r>
            <a:r>
              <a:rPr lang="en-US" sz="2800"/>
              <a:t>ời dùng quá ít nên không thể phát triển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BF20A-892C-4590-9D3E-CEE3596610B7}"/>
              </a:ext>
            </a:extLst>
          </p:cNvPr>
          <p:cNvSpPr/>
          <p:nvPr/>
        </p:nvSpPr>
        <p:spPr>
          <a:xfrm>
            <a:off x="4685113" y="1561878"/>
            <a:ext cx="6776442" cy="100895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Các tựa game có thể không thu hút đ</a:t>
            </a:r>
            <a:r>
              <a:rPr lang="vi-VN" sz="2800"/>
              <a:t>ư</a:t>
            </a:r>
            <a:r>
              <a:rPr lang="en-US" sz="2800"/>
              <a:t>ợc ng</a:t>
            </a:r>
            <a:r>
              <a:rPr lang="vi-VN" sz="2800"/>
              <a:t>ư</a:t>
            </a:r>
            <a:r>
              <a:rPr lang="en-US" sz="2800"/>
              <a:t>ời ch</a:t>
            </a:r>
            <a:r>
              <a:rPr lang="vi-VN" sz="2800"/>
              <a:t>ơ</a:t>
            </a:r>
            <a:r>
              <a:rPr lang="en-US" sz="280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124455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A2B22B-A522-424F-A3BA-2189349B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XU HƯỚNG PHÁT TRIỂN</a:t>
            </a:r>
          </a:p>
        </p:txBody>
      </p:sp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4B58F08-3114-4AFF-BF72-B8831B4F2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7" y="1406996"/>
            <a:ext cx="5800333" cy="26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5D9648D0-BE39-4E84-9988-D93B92B9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36253" y="2463328"/>
            <a:ext cx="4476008" cy="35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ownload - Unity">
            <a:extLst>
              <a:ext uri="{FF2B5EF4-FFF2-40B4-BE49-F238E27FC236}">
                <a16:creationId xmlns:a16="http://schemas.microsoft.com/office/drawing/2014/main" id="{EEAA4054-021E-4719-82D4-DB9E1D987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7" y="4083608"/>
            <a:ext cx="5685395" cy="29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lternative">
            <a:extLst>
              <a:ext uri="{FF2B5EF4-FFF2-40B4-BE49-F238E27FC236}">
                <a16:creationId xmlns:a16="http://schemas.microsoft.com/office/drawing/2014/main" id="{645B20F1-EB8B-4F28-BA76-584D44691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833927-F4A3-409B-BAB0-F8DF82CC0A7F}"/>
              </a:ext>
            </a:extLst>
          </p:cNvPr>
          <p:cNvSpPr/>
          <p:nvPr/>
        </p:nvSpPr>
        <p:spPr>
          <a:xfrm>
            <a:off x="1" y="13772"/>
            <a:ext cx="12192000" cy="9435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TẠM BIỆT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4F0B5-9DDA-4D15-AD8F-1D0FE0A46774}"/>
              </a:ext>
            </a:extLst>
          </p:cNvPr>
          <p:cNvSpPr/>
          <p:nvPr/>
        </p:nvSpPr>
        <p:spPr>
          <a:xfrm>
            <a:off x="544384" y="1603288"/>
            <a:ext cx="11103232" cy="39294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Liên hệ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800" u="sng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https://github.com/athevinha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https://thevinh-1002.medium.com/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Telegram &amp; Zalo: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0918519745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Facebook: </a:t>
            </a:r>
            <a:r>
              <a:rPr lang="en-US" sz="28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https://www.facebook.com/nguyen.thevinh.5496</a:t>
            </a:r>
            <a:endParaRPr lang="en-US" sz="28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Gmail: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nguyenthevinh1002@gmail.com</a:t>
            </a:r>
          </a:p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Website sản phẩm: </a:t>
            </a:r>
            <a:r>
              <a:rPr lang="en-US" sz="2800" u="sng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https://envgame.online/</a:t>
            </a:r>
          </a:p>
        </p:txBody>
      </p:sp>
    </p:spTree>
    <p:extLst>
      <p:ext uri="{BB962C8B-B14F-4D97-AF65-F5344CB8AC3E}">
        <p14:creationId xmlns:p14="http://schemas.microsoft.com/office/powerpoint/2010/main" val="383659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AE3BA-A0AD-4F7E-A899-CC2B5BAD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HẬU QUẢ CỦA VIỆC MẤT RỪNG</a:t>
            </a:r>
          </a:p>
        </p:txBody>
      </p:sp>
      <p:pic>
        <p:nvPicPr>
          <p:cNvPr id="1033" name="Picture 9" descr="Những vấn đề cơ bản về biến đổi khí hậu">
            <a:extLst>
              <a:ext uri="{FF2B5EF4-FFF2-40B4-BE49-F238E27FC236}">
                <a16:creationId xmlns:a16="http://schemas.microsoft.com/office/drawing/2014/main" id="{AF99627D-4BE9-46F2-B959-3BD4B8C0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2" y="1325563"/>
            <a:ext cx="5159948" cy="33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See the source image">
            <a:extLst>
              <a:ext uri="{FF2B5EF4-FFF2-40B4-BE49-F238E27FC236}">
                <a16:creationId xmlns:a16="http://schemas.microsoft.com/office/drawing/2014/main" id="{EC7B0B12-8616-4D12-B4FB-7F90FEBF7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37" y="2394157"/>
            <a:ext cx="5438889" cy="365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lternative">
            <a:extLst>
              <a:ext uri="{FF2B5EF4-FFF2-40B4-BE49-F238E27FC236}">
                <a16:creationId xmlns:a16="http://schemas.microsoft.com/office/drawing/2014/main" id="{1360703F-5781-41AC-9CC9-970EA0CE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41A3AF-FC80-48E0-9F10-81AB4BB7DADE}"/>
              </a:ext>
            </a:extLst>
          </p:cNvPr>
          <p:cNvSpPr/>
          <p:nvPr/>
        </p:nvSpPr>
        <p:spPr>
          <a:xfrm>
            <a:off x="657111" y="4917989"/>
            <a:ext cx="5159948" cy="11280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Thay đổi khí hậu trái đất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D8FDB6-863D-4C27-ABBF-7A051DC9C4A1}"/>
              </a:ext>
            </a:extLst>
          </p:cNvPr>
          <p:cNvSpPr/>
          <p:nvPr/>
        </p:nvSpPr>
        <p:spPr>
          <a:xfrm>
            <a:off x="6149168" y="1325563"/>
            <a:ext cx="5438889" cy="9110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Đất bị sói mòn</a:t>
            </a:r>
          </a:p>
        </p:txBody>
      </p:sp>
    </p:spTree>
    <p:extLst>
      <p:ext uri="{BB962C8B-B14F-4D97-AF65-F5344CB8AC3E}">
        <p14:creationId xmlns:p14="http://schemas.microsoft.com/office/powerpoint/2010/main" val="121543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27D7AA4A-1F75-4076-96BF-1603E56C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92" y="983908"/>
            <a:ext cx="5400017" cy="343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DA8704DE-9E9E-47E0-A35D-51AE28F6B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0" y="2831031"/>
            <a:ext cx="5477759" cy="36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lternative">
            <a:extLst>
              <a:ext uri="{FF2B5EF4-FFF2-40B4-BE49-F238E27FC236}">
                <a16:creationId xmlns:a16="http://schemas.microsoft.com/office/drawing/2014/main" id="{CD02F8B2-32A2-48E3-B0D5-81BE3110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BF1FC4-15D0-4208-859D-DA967E259729}"/>
              </a:ext>
            </a:extLst>
          </p:cNvPr>
          <p:cNvSpPr/>
          <p:nvPr/>
        </p:nvSpPr>
        <p:spPr>
          <a:xfrm>
            <a:off x="6490091" y="4938276"/>
            <a:ext cx="5400017" cy="15445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Ảnh h</a:t>
            </a:r>
            <a:r>
              <a:rPr lang="vi-VN" sz="2800"/>
              <a:t>ư</a:t>
            </a:r>
            <a:r>
              <a:rPr lang="en-US" sz="2800"/>
              <a:t>ớng đến n</a:t>
            </a:r>
            <a:r>
              <a:rPr lang="vi-VN" sz="2800"/>
              <a:t>ơ</a:t>
            </a:r>
            <a:r>
              <a:rPr lang="en-US" sz="2800"/>
              <a:t>i trú ẩn của động vật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8EADF-ECE4-4437-9245-1DBE17BB999A}"/>
              </a:ext>
            </a:extLst>
          </p:cNvPr>
          <p:cNvSpPr/>
          <p:nvPr/>
        </p:nvSpPr>
        <p:spPr>
          <a:xfrm>
            <a:off x="538470" y="1223319"/>
            <a:ext cx="5438889" cy="1220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Gây ra lũ lụt</a:t>
            </a:r>
          </a:p>
        </p:txBody>
      </p:sp>
    </p:spTree>
    <p:extLst>
      <p:ext uri="{BB962C8B-B14F-4D97-AF65-F5344CB8AC3E}">
        <p14:creationId xmlns:p14="http://schemas.microsoft.com/office/powerpoint/2010/main" val="258443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alternative">
            <a:extLst>
              <a:ext uri="{FF2B5EF4-FFF2-40B4-BE49-F238E27FC236}">
                <a16:creationId xmlns:a16="http://schemas.microsoft.com/office/drawing/2014/main" id="{1360703F-5781-41AC-9CC9-970EA0CE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ỉ lệ người Việt Nam chơi game trên thiết bị di động đạt phần trăm cao ngất ngưởng, con số đáng tự hào hay cảnh báo về một hiện tượng xấu? - Ảnh 1.">
            <a:extLst>
              <a:ext uri="{FF2B5EF4-FFF2-40B4-BE49-F238E27FC236}">
                <a16:creationId xmlns:a16="http://schemas.microsoft.com/office/drawing/2014/main" id="{496EAD96-DE5D-49EE-82DA-FE143AF6E4C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194" y="1336750"/>
            <a:ext cx="7838010" cy="48223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CD4E5-C456-4AAA-929F-7042B4F5DB9D}"/>
              </a:ext>
            </a:extLst>
          </p:cNvPr>
          <p:cNvSpPr txBox="1"/>
          <p:nvPr/>
        </p:nvSpPr>
        <p:spPr>
          <a:xfrm>
            <a:off x="2131394" y="6159086"/>
            <a:ext cx="788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Nguồn: https://vtv.vn/cong-nghe/viet-nam-la-nuoc-co-ty-le-nguoi-truong-thanh-choi-game-cao-nhat-the-gioi-20201120060910522.htm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5578E1-3A06-4133-B7EB-6D08E8EBD1BC}"/>
              </a:ext>
            </a:extLst>
          </p:cNvPr>
          <p:cNvSpPr/>
          <p:nvPr/>
        </p:nvSpPr>
        <p:spPr>
          <a:xfrm>
            <a:off x="2154195" y="219588"/>
            <a:ext cx="7838010" cy="9540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Việt Nam là n</a:t>
            </a:r>
            <a:r>
              <a:rPr lang="vi-VN" sz="2800"/>
              <a:t>ư</a:t>
            </a:r>
            <a:r>
              <a:rPr lang="en-US" sz="2800"/>
              <a:t>ớc có tỷ lệ ng</a:t>
            </a:r>
            <a:r>
              <a:rPr lang="vi-VN" sz="2800"/>
              <a:t>ư</a:t>
            </a:r>
            <a:r>
              <a:rPr lang="en-US" sz="2800"/>
              <a:t>ời tr</a:t>
            </a:r>
            <a:r>
              <a:rPr lang="vi-VN" sz="2800"/>
              <a:t>ư</a:t>
            </a:r>
            <a:r>
              <a:rPr lang="en-US" sz="2800"/>
              <a:t>ởng thành ch</a:t>
            </a:r>
            <a:r>
              <a:rPr lang="vi-VN" sz="2800"/>
              <a:t>ơ</a:t>
            </a:r>
            <a:r>
              <a:rPr lang="en-US" sz="2800"/>
              <a:t>i game cao nhất thế giới</a:t>
            </a:r>
          </a:p>
        </p:txBody>
      </p:sp>
    </p:spTree>
    <p:extLst>
      <p:ext uri="{BB962C8B-B14F-4D97-AF65-F5344CB8AC3E}">
        <p14:creationId xmlns:p14="http://schemas.microsoft.com/office/powerpoint/2010/main" val="1260067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C3C7F5-4540-4D33-B8FA-6FD6FB9E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2CE63-49E2-45DD-8CBF-F439ADA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6BE5-60F6-4520-B1D0-31807846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b="1"/>
              <a:t>ENVGAME</a:t>
            </a:r>
          </a:p>
        </p:txBody>
      </p:sp>
      <p:pic>
        <p:nvPicPr>
          <p:cNvPr id="4" name="Picture 6" descr="alternative">
            <a:extLst>
              <a:ext uri="{FF2B5EF4-FFF2-40B4-BE49-F238E27FC236}">
                <a16:creationId xmlns:a16="http://schemas.microsoft.com/office/drawing/2014/main" id="{3D49505A-3339-40F0-A23C-07108E7D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72"/>
            <a:ext cx="1393224" cy="139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30024-D0C1-42BC-84EF-BBF76F0E8C31}"/>
              </a:ext>
            </a:extLst>
          </p:cNvPr>
          <p:cNvSpPr/>
          <p:nvPr/>
        </p:nvSpPr>
        <p:spPr>
          <a:xfrm>
            <a:off x="6809265" y="7593102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thời gian ch</a:t>
            </a:r>
            <a:r>
              <a:rPr lang="vi-VN"/>
              <a:t>ơ</a:t>
            </a:r>
            <a:r>
              <a:rPr lang="en-US"/>
              <a:t>i game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63B7E9-52BE-4306-BD18-0CF587DB9534}"/>
              </a:ext>
            </a:extLst>
          </p:cNvPr>
          <p:cNvSpPr/>
          <p:nvPr/>
        </p:nvSpPr>
        <p:spPr>
          <a:xfrm>
            <a:off x="3050751" y="7593103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Mua item trong game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7CEABB-3C56-4925-9871-575BD5DCEDAA}"/>
              </a:ext>
            </a:extLst>
          </p:cNvPr>
          <p:cNvSpPr/>
          <p:nvPr/>
        </p:nvSpPr>
        <p:spPr>
          <a:xfrm>
            <a:off x="6809265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Bán dữ liệu người chơi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4E1BEF-2182-463C-AC7B-43BAFE7DD8A9}"/>
              </a:ext>
            </a:extLst>
          </p:cNvPr>
          <p:cNvSpPr/>
          <p:nvPr/>
        </p:nvSpPr>
        <p:spPr>
          <a:xfrm>
            <a:off x="3050751" y="8346865"/>
            <a:ext cx="3758514" cy="75376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Nâng cấp để loại bỏ quảng cáo</a:t>
            </a:r>
          </a:p>
          <a:p>
            <a:pPr algn="ctr"/>
            <a:r>
              <a:rPr lang="en-US"/>
              <a:t>(Premium)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09466F4-3051-4487-95A4-604973466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6970" y="-35813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Envgame là một nền tảng ch</a:t>
            </a:r>
            <a:r>
              <a:rPr lang="vi-VN"/>
              <a:t>ơ</a:t>
            </a:r>
            <a:r>
              <a:rPr lang="en-US"/>
              <a:t>i game. Cách doanh thu từ game đ</a:t>
            </a:r>
            <a:r>
              <a:rPr lang="vi-VN"/>
              <a:t>ư</a:t>
            </a:r>
            <a:r>
              <a:rPr lang="en-US"/>
              <a:t>ợc trích ra để thực hiện những hành động bảo vệ môi tr</a:t>
            </a:r>
            <a:r>
              <a:rPr lang="vi-VN"/>
              <a:t>ư</a:t>
            </a:r>
            <a:r>
              <a:rPr lang="en-US"/>
              <a:t>ờng như là trồng cây,  bảo vệ và chăm sóc cây…. </a:t>
            </a:r>
          </a:p>
          <a:p>
            <a:pPr marL="0" indent="0">
              <a:buNone/>
            </a:pPr>
            <a:r>
              <a:rPr lang="en-US"/>
              <a:t>giúp ng</a:t>
            </a:r>
            <a:r>
              <a:rPr lang="vi-VN"/>
              <a:t>ư</a:t>
            </a:r>
            <a:r>
              <a:rPr lang="en-US"/>
              <a:t>ời dùng có thể trồng cây xanh ở mọi lúc mọi n</a:t>
            </a:r>
            <a:r>
              <a:rPr lang="vi-VN"/>
              <a:t>ơ</a:t>
            </a:r>
            <a:r>
              <a:rPr lang="en-US"/>
              <a:t>i bằng những giờ giải trí của chính họ.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Envgame dự tính trích khoảng 40% doanh thu từ game để đầu t</a:t>
            </a:r>
            <a:r>
              <a:rPr lang="vi-VN"/>
              <a:t>ư</a:t>
            </a:r>
            <a:r>
              <a:rPr lang="en-US"/>
              <a:t> vào:</a:t>
            </a:r>
          </a:p>
          <a:p>
            <a:r>
              <a:rPr lang="en-US"/>
              <a:t>Cây trồng.</a:t>
            </a:r>
          </a:p>
          <a:p>
            <a:r>
              <a:rPr lang="en-US"/>
              <a:t>Các hoạt động bảo vệ môi tr</a:t>
            </a:r>
            <a:r>
              <a:rPr lang="vi-VN"/>
              <a:t>ư</a:t>
            </a:r>
            <a:r>
              <a:rPr lang="en-US"/>
              <a:t>ờng.</a:t>
            </a:r>
          </a:p>
          <a:p>
            <a:r>
              <a:rPr lang="en-US"/>
              <a:t>Duy trì và chăm sóc cây trồng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BBE575D-11AC-4E03-A1E8-E953305362E9}"/>
              </a:ext>
            </a:extLst>
          </p:cNvPr>
          <p:cNvSpPr/>
          <p:nvPr/>
        </p:nvSpPr>
        <p:spPr>
          <a:xfrm>
            <a:off x="5480897" y="2397860"/>
            <a:ext cx="2755258" cy="6473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42862A-C5EE-4E70-8EC2-E8F5427A312E}"/>
              </a:ext>
            </a:extLst>
          </p:cNvPr>
          <p:cNvSpPr txBox="1"/>
          <p:nvPr/>
        </p:nvSpPr>
        <p:spPr>
          <a:xfrm>
            <a:off x="1551724" y="3993208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(Game)</a:t>
            </a:r>
          </a:p>
        </p:txBody>
      </p:sp>
      <p:pic>
        <p:nvPicPr>
          <p:cNvPr id="31" name="Picture 2" descr="Doanh thu là gì? Tìm hiểu về doanh thu thuần và doanh thu ròng">
            <a:extLst>
              <a:ext uri="{FF2B5EF4-FFF2-40B4-BE49-F238E27FC236}">
                <a16:creationId xmlns:a16="http://schemas.microsoft.com/office/drawing/2014/main" id="{3AC163E2-B9E6-43E9-98E8-0A5613CB9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09" y="181855"/>
            <a:ext cx="3090468" cy="23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295277E6-84C2-4F9D-A2F3-FC7215E51583}"/>
              </a:ext>
            </a:extLst>
          </p:cNvPr>
          <p:cNvSpPr txBox="1"/>
          <p:nvPr/>
        </p:nvSpPr>
        <p:spPr>
          <a:xfrm>
            <a:off x="8542304" y="2446673"/>
            <a:ext cx="273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(Doanh thu)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EA211A8-F7F7-4159-A8FE-B5000AF4AAFC}"/>
              </a:ext>
            </a:extLst>
          </p:cNvPr>
          <p:cNvSpPr/>
          <p:nvPr/>
        </p:nvSpPr>
        <p:spPr>
          <a:xfrm rot="5400000">
            <a:off x="9509053" y="3057038"/>
            <a:ext cx="892586" cy="536307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A9B4A8-1B76-43C0-A5BF-E7B9A7B8EBF7}"/>
              </a:ext>
            </a:extLst>
          </p:cNvPr>
          <p:cNvSpPr/>
          <p:nvPr/>
        </p:nvSpPr>
        <p:spPr>
          <a:xfrm rot="10800000">
            <a:off x="3157169" y="4964453"/>
            <a:ext cx="1078411" cy="6473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When Should I Plant Tomatoes - Proper Tomato Planting Times">
            <a:extLst>
              <a:ext uri="{FF2B5EF4-FFF2-40B4-BE49-F238E27FC236}">
                <a16:creationId xmlns:a16="http://schemas.microsoft.com/office/drawing/2014/main" id="{D8B34AEB-19F9-4CE9-8695-08893188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269" y="3809779"/>
            <a:ext cx="3274349" cy="24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A81E23-A891-4279-842E-273A1579EC55}"/>
              </a:ext>
            </a:extLst>
          </p:cNvPr>
          <p:cNvSpPr txBox="1"/>
          <p:nvPr/>
        </p:nvSpPr>
        <p:spPr>
          <a:xfrm>
            <a:off x="8272269" y="6247636"/>
            <a:ext cx="327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(Trồng cây)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9FA8B24-3922-4BFA-AE62-0938F9661DE7}"/>
              </a:ext>
            </a:extLst>
          </p:cNvPr>
          <p:cNvSpPr/>
          <p:nvPr/>
        </p:nvSpPr>
        <p:spPr>
          <a:xfrm rot="10800000">
            <a:off x="7026066" y="4934113"/>
            <a:ext cx="1130208" cy="64730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2" name="Picture 14" descr="Tree Services, Removal &amp;amp; Trimming Minnesota – Treecare Inc.">
            <a:extLst>
              <a:ext uri="{FF2B5EF4-FFF2-40B4-BE49-F238E27FC236}">
                <a16:creationId xmlns:a16="http://schemas.microsoft.com/office/drawing/2014/main" id="{415AAC0C-D73B-4189-A245-EB3BFFEC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77" y="4563255"/>
            <a:ext cx="2553567" cy="167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8F957A-465A-475A-BBD5-3872C9A241F0}"/>
              </a:ext>
            </a:extLst>
          </p:cNvPr>
          <p:cNvSpPr txBox="1"/>
          <p:nvPr/>
        </p:nvSpPr>
        <p:spPr>
          <a:xfrm>
            <a:off x="422890" y="6236167"/>
            <a:ext cx="273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(Chăm sóc)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49E25A-11E6-4C31-85B5-DC88B8DFF2D2}"/>
              </a:ext>
            </a:extLst>
          </p:cNvPr>
          <p:cNvSpPr/>
          <p:nvPr/>
        </p:nvSpPr>
        <p:spPr>
          <a:xfrm>
            <a:off x="4356504" y="4780486"/>
            <a:ext cx="2553567" cy="95455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/>
              <a:t>Deep Learning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498290-2840-4AE2-B3A9-EC90ADBFD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17" y="1239979"/>
            <a:ext cx="4885226" cy="27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1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1928</TotalTime>
  <Words>784</Words>
  <Application>Microsoft Office PowerPoint</Application>
  <PresentationFormat>Widescreen</PresentationFormat>
  <Paragraphs>181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THỰC TRẠNG</vt:lpstr>
      <vt:lpstr>PowerPoint Presentation</vt:lpstr>
      <vt:lpstr>HẬU QUẢ CỦA VIỆC MẤT RỪNG</vt:lpstr>
      <vt:lpstr>PowerPoint Presentation</vt:lpstr>
      <vt:lpstr>PowerPoint Presentation</vt:lpstr>
      <vt:lpstr>PowerPoint Presentation</vt:lpstr>
      <vt:lpstr>PowerPoint Presentation</vt:lpstr>
      <vt:lpstr>ENVGAME</vt:lpstr>
      <vt:lpstr>CÁC NGUỒN DOANH THU CHÍNH</vt:lpstr>
      <vt:lpstr>PowerPoint Presentation</vt:lpstr>
      <vt:lpstr>PowerPoint Presentation</vt:lpstr>
      <vt:lpstr>CƠ CẤU DOANH THU</vt:lpstr>
      <vt:lpstr>CÔNG NGHỆ LÀM WEB</vt:lpstr>
      <vt:lpstr>CÔNG NGHỆ LÀM GAME</vt:lpstr>
      <vt:lpstr>CÔNG NGHỆ CHĂM SÓC CÂY</vt:lpstr>
      <vt:lpstr>PowerPoint Presentation</vt:lpstr>
      <vt:lpstr>PowerPoint Presentation</vt:lpstr>
      <vt:lpstr>PowerPoint Presentation</vt:lpstr>
      <vt:lpstr>SƠ ĐỒ HOẠT ĐỘNG CƠ BẢN</vt:lpstr>
      <vt:lpstr>GIAO DIỆN CỦA ENVGAME (trên máy tính)</vt:lpstr>
      <vt:lpstr>GIAO DIỆN CỦA ENVGAME (trên máy tính)</vt:lpstr>
      <vt:lpstr>GIAO DIỆN CỦA ENVGAME (trên điện thoại)</vt:lpstr>
      <vt:lpstr>CÁC TÍNH NĂNG CHÍNH TRONG ENVGAME</vt:lpstr>
      <vt:lpstr>ĐĂNG NHẬP VÀ ĐĂNG KÝ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HẠN CHẾ</vt:lpstr>
      <vt:lpstr>XU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Thí sinh: Nguyễn Thế Vinh   Tên dự án: Nền tảng thiết kế game tăng tỷ lệ cây trồng cho môi trường</dc:title>
  <dc:creator>Nguyen The Vinh</dc:creator>
  <cp:lastModifiedBy>Nguyen The Vinh</cp:lastModifiedBy>
  <cp:revision>134</cp:revision>
  <dcterms:created xsi:type="dcterms:W3CDTF">2021-06-01T08:46:15Z</dcterms:created>
  <dcterms:modified xsi:type="dcterms:W3CDTF">2021-09-09T06:15:46Z</dcterms:modified>
</cp:coreProperties>
</file>